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</p:sldIdLst>
  <p:sldSz cx="12192000" cy="6858000"/>
  <p:notesSz cx="7010400" cy="9296400"/>
  <p:embeddedFontLst>
    <p:embeddedFont>
      <p:font typeface="Arial Black" panose="020B0604020202020204" pitchFamily="3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>
          <p15:clr>
            <a:srgbClr val="000000"/>
          </p15:clr>
        </p15:guide>
        <p15:guide id="2" pos="7673">
          <p15:clr>
            <a:srgbClr val="000000"/>
          </p15:clr>
        </p15:guide>
        <p15:guide id="3" orient="horz" pos="3634">
          <p15:clr>
            <a:srgbClr val="000000"/>
          </p15:clr>
        </p15:guide>
        <p15:guide id="4" pos="756">
          <p15:clr>
            <a:srgbClr val="000000"/>
          </p15:clr>
        </p15:guide>
        <p15:guide id="5" orient="horz" pos="935">
          <p15:clr>
            <a:srgbClr val="000000"/>
          </p15:clr>
        </p15:guide>
        <p15:guide id="6" orient="horz" pos="1366">
          <p15:clr>
            <a:srgbClr val="000000"/>
          </p15:clr>
        </p15:guide>
        <p15:guide id="7" pos="4044">
          <p15:clr>
            <a:srgbClr val="000000"/>
          </p15:clr>
        </p15:guide>
        <p15:guide id="8" pos="7378">
          <p15:clr>
            <a:srgbClr val="000000"/>
          </p15:clr>
        </p15:guide>
        <p15:guide id="9" pos="5314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B5bRJy4fy3k7K5wwXx7hV0b07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70"/>
  </p:normalViewPr>
  <p:slideViewPr>
    <p:cSldViewPr snapToGrid="0">
      <p:cViewPr>
        <p:scale>
          <a:sx n="83" d="100"/>
          <a:sy n="83" d="100"/>
        </p:scale>
        <p:origin x="1600" y="640"/>
      </p:cViewPr>
      <p:guideLst>
        <p:guide/>
        <p:guide pos="7673"/>
        <p:guide orient="horz" pos="3634"/>
        <p:guide pos="756"/>
        <p:guide orient="horz" pos="935"/>
        <p:guide orient="horz" pos="1366"/>
        <p:guide pos="4044"/>
        <p:guide pos="7378"/>
        <p:guide pos="53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habilitada_para_macros_de_Microsoft_Excel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habilitada_para_macros_de_Microsoft_Excel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habilitada_para_macros_de_Microsoft_Excel2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habilitada_para_macros_de_Microsoft_Excel3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habilitada_para_macros_de_Microsoft_Excel4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habilitada_para_macros_de_Microsoft_Excel5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habilitada_para_macros_de_Microsoft_Excel6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81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lang="en-US" dirty="0" err="1"/>
              <a:t>Género</a:t>
            </a:r>
            <a:endParaRPr lang="en-US" dirty="0"/>
          </a:p>
        </c:rich>
      </c:tx>
      <c:overlay val="0"/>
      <c:spPr>
        <a:noFill/>
        <a:ln w="24323">
          <a:noFill/>
        </a:ln>
      </c:spPr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00B0F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B0F0"/>
              </a:solidFill>
              <a:ln w="24323">
                <a:noFill/>
              </a:ln>
            </c:spPr>
            <c:extLst>
              <c:ext xmlns:c16="http://schemas.microsoft.com/office/drawing/2014/chart" uri="{C3380CC4-5D6E-409C-BE32-E72D297353CC}">
                <c16:uniqueId val="{00000000-0687-914D-8762-372FA3E47F6C}"/>
              </c:ext>
            </c:extLst>
          </c:dPt>
          <c:dPt>
            <c:idx val="1"/>
            <c:bubble3D val="0"/>
            <c:spPr>
              <a:solidFill>
                <a:srgbClr val="BF95DF"/>
              </a:solidFill>
              <a:ln w="24323">
                <a:noFill/>
              </a:ln>
            </c:spPr>
            <c:extLst>
              <c:ext xmlns:c16="http://schemas.microsoft.com/office/drawing/2014/chart" uri="{C3380CC4-5D6E-409C-BE32-E72D297353CC}">
                <c16:uniqueId val="{00000001-0687-914D-8762-372FA3E47F6C}"/>
              </c:ext>
            </c:extLst>
          </c:dPt>
          <c:dLbls>
            <c:dLbl>
              <c:idx val="0"/>
              <c:layout>
                <c:manualLayout>
                  <c:x val="1.3888888888888888E-2"/>
                  <c:y val="0.21353975867753458"/>
                </c:manualLayout>
              </c:layout>
              <c:spPr>
                <a:noFill/>
                <a:ln w="24323">
                  <a:noFill/>
                </a:ln>
              </c:spPr>
              <c:txPr>
                <a:bodyPr/>
                <a:lstStyle/>
                <a:p>
                  <a:pPr>
                    <a:defRPr sz="86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87-914D-8762-372FA3E47F6C}"/>
                </c:ext>
              </c:extLst>
            </c:dLbl>
            <c:dLbl>
              <c:idx val="1"/>
              <c:layout>
                <c:manualLayout>
                  <c:x val="-1.1111111111111113E-2"/>
                  <c:y val="-0.16356236834874993"/>
                </c:manualLayout>
              </c:layout>
              <c:spPr>
                <a:noFill/>
                <a:ln w="24323">
                  <a:noFill/>
                </a:ln>
              </c:spPr>
              <c:txPr>
                <a:bodyPr/>
                <a:lstStyle/>
                <a:p>
                  <a:pPr>
                    <a:defRPr sz="862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87-914D-8762-372FA3E47F6C}"/>
                </c:ext>
              </c:extLst>
            </c:dLbl>
            <c:spPr>
              <a:noFill/>
              <a:ln w="2432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62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Hoja3!$A$75:$A$76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Hoja3!$B$75:$B$76</c:f>
              <c:numCache>
                <c:formatCode>General</c:formatCode>
                <c:ptCount val="2"/>
                <c:pt idx="0">
                  <c:v>195</c:v>
                </c:pt>
                <c:pt idx="1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87-914D-8762-372FA3E47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4323">
          <a:noFill/>
        </a:ln>
      </c:spPr>
    </c:plotArea>
    <c:plotVisOnly val="1"/>
    <c:dispBlanksAs val="gap"/>
    <c:showDLblsOverMax val="0"/>
  </c:chart>
  <c:spPr>
    <a:noFill/>
    <a:ln w="9121" cap="flat" cmpd="sng" algn="ctr">
      <a:solidFill>
        <a:srgbClr val="BF95DF"/>
      </a:solidFill>
      <a:prstDash val="solid"/>
      <a:miter lim="800000"/>
      <a:headEnd type="none" w="med" len="med"/>
      <a:tailEnd type="none" w="med" len="med"/>
      <a:extLst>
        <a:ext uri="{C807C97D-BFC1-408E-A445-0C87EB9F89A2}">
          <ask:lineSketchStyleProps xmlns:ask="http://schemas.microsoft.com/office/drawing/2018/sketchyshapes" sd="0">
            <a:custGeom>
              <a:avLst/>
              <a:gdLst/>
              <a:ahLst/>
              <a:cxnLst/>
              <a:rect l="0" t="0" r="0" b="0"/>
              <a:pathLst/>
            </a:custGeom>
            <ask:type/>
          </ask:lineSketchStyleProps>
        </a:ext>
      </a:extLst>
    </a:ln>
    <a:effectLst/>
  </c:spPr>
  <c:txPr>
    <a:bodyPr/>
    <a:lstStyle/>
    <a:p>
      <a:pPr>
        <a:defRPr sz="1484" b="0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41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ANTIGÜEDAD EN LA VIVIENDA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8366979345029821E-2"/>
          <c:y val="0.28749999999999998"/>
          <c:w val="0.93888888888888888"/>
          <c:h val="0.58462999416739569"/>
        </c:manualLayout>
      </c:layout>
      <c:lineChart>
        <c:grouping val="standard"/>
        <c:varyColors val="0"/>
        <c:ser>
          <c:idx val="0"/>
          <c:order val="0"/>
          <c:tx>
            <c:strRef>
              <c:f>Hoja3!$B$200</c:f>
              <c:strCache>
                <c:ptCount val="1"/>
                <c:pt idx="0">
                  <c:v>En arriendo</c:v>
                </c:pt>
              </c:strCache>
            </c:strRef>
          </c:tx>
          <c:spPr>
            <a:ln w="21292" cap="rnd" cmpd="sng" algn="ctr">
              <a:solidFill>
                <a:srgbClr val="FFFFFF">
                  <a:lumMod val="95000"/>
                </a:srgb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62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Hoja3!$A$201:$A$206</c:f>
              <c:strCache>
                <c:ptCount val="6"/>
                <c:pt idx="0">
                  <c:v>Menos de 1 año</c:v>
                </c:pt>
                <c:pt idx="1">
                  <c:v>1 a 2 años</c:v>
                </c:pt>
                <c:pt idx="2">
                  <c:v>2 a 3 años</c:v>
                </c:pt>
                <c:pt idx="3">
                  <c:v>3 a 5 años</c:v>
                </c:pt>
                <c:pt idx="4">
                  <c:v>5 a 10 años</c:v>
                </c:pt>
                <c:pt idx="5">
                  <c:v>Más de 10 años</c:v>
                </c:pt>
              </c:strCache>
            </c:strRef>
          </c:cat>
          <c:val>
            <c:numRef>
              <c:f>Hoja3!$B$201:$B$206</c:f>
              <c:numCache>
                <c:formatCode>0%</c:formatCode>
                <c:ptCount val="6"/>
                <c:pt idx="0">
                  <c:v>3.5460992907801421E-2</c:v>
                </c:pt>
                <c:pt idx="1">
                  <c:v>0.14893617021276595</c:v>
                </c:pt>
                <c:pt idx="2">
                  <c:v>0.36879432624113473</c:v>
                </c:pt>
                <c:pt idx="3">
                  <c:v>0.3475177304964539</c:v>
                </c:pt>
                <c:pt idx="4">
                  <c:v>7.0921985815602842E-2</c:v>
                </c:pt>
                <c:pt idx="5">
                  <c:v>2.8368794326241134E-2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D51-6E4F-9FCD-21B61A555EC6}"/>
            </c:ext>
          </c:extLst>
        </c:ser>
        <c:ser>
          <c:idx val="1"/>
          <c:order val="1"/>
          <c:tx>
            <c:strRef>
              <c:f>Hoja3!$C$200</c:f>
              <c:strCache>
                <c:ptCount val="1"/>
                <c:pt idx="0">
                  <c:v>Propietario / De Nuestra Familia</c:v>
                </c:pt>
              </c:strCache>
            </c:strRef>
          </c:tx>
          <c:spPr>
            <a:ln w="21292" cap="rnd" cmpd="sng" algn="ctr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62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Hoja3!$A$201:$A$206</c:f>
              <c:strCache>
                <c:ptCount val="6"/>
                <c:pt idx="0">
                  <c:v>Menos de 1 año</c:v>
                </c:pt>
                <c:pt idx="1">
                  <c:v>1 a 2 años</c:v>
                </c:pt>
                <c:pt idx="2">
                  <c:v>2 a 3 años</c:v>
                </c:pt>
                <c:pt idx="3">
                  <c:v>3 a 5 años</c:v>
                </c:pt>
                <c:pt idx="4">
                  <c:v>5 a 10 años</c:v>
                </c:pt>
                <c:pt idx="5">
                  <c:v>Más de 10 años</c:v>
                </c:pt>
              </c:strCache>
            </c:strRef>
          </c:cat>
          <c:val>
            <c:numRef>
              <c:f>Hoja3!$C$201:$C$206</c:f>
              <c:numCache>
                <c:formatCode>0%</c:formatCode>
                <c:ptCount val="6"/>
                <c:pt idx="0">
                  <c:v>0</c:v>
                </c:pt>
                <c:pt idx="1">
                  <c:v>4.3243243243243246E-2</c:v>
                </c:pt>
                <c:pt idx="2">
                  <c:v>0.15135135135135136</c:v>
                </c:pt>
                <c:pt idx="3">
                  <c:v>0.21081081081081082</c:v>
                </c:pt>
                <c:pt idx="4">
                  <c:v>0.35135135135135137</c:v>
                </c:pt>
                <c:pt idx="5">
                  <c:v>0.24324324324324326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D51-6E4F-9FCD-21B61A555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1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056269760"/>
        <c:axId val="1"/>
      </c:lineChart>
      <c:catAx>
        <c:axId val="105626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1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62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056269760"/>
        <c:crosses val="autoZero"/>
        <c:crossBetween val="between"/>
      </c:valAx>
      <c:spPr>
        <a:noFill/>
        <a:ln w="24333">
          <a:noFill/>
        </a:ln>
      </c:spPr>
    </c:plotArea>
    <c:legend>
      <c:legendPos val="r"/>
      <c:layout>
        <c:manualLayout>
          <c:xMode val="edge"/>
          <c:yMode val="edge"/>
          <c:x val="0"/>
          <c:y val="0.14102564102564102"/>
          <c:w val="0.24849397590361447"/>
          <c:h val="0.2051282051282051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790" b="0" i="0" u="none" strike="noStrike" baseline="0">
              <a:solidFill>
                <a:srgbClr val="FFFFFF"/>
              </a:solidFill>
              <a:latin typeface="Arial"/>
              <a:ea typeface="Arial"/>
              <a:cs typeface="Arial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solidFill>
        <a:srgbClr val="BF95DF"/>
      </a:solidFill>
      <a:prstDash val="solid"/>
      <a:miter lim="800000"/>
      <a:headEnd type="none" w="sm" len="sm"/>
      <a:tailEnd type="none" w="sm" len="sm"/>
      <a:extLst>
        <a:ext uri="{C807C97D-BFC1-408E-A445-0C87EB9F89A2}">
          <ask:lineSketchStyleProps xmlns:ask="http://schemas.microsoft.com/office/drawing/2018/sketchyshapes" sd="0">
            <a:custGeom>
              <a:avLst/>
              <a:gdLst/>
              <a:ahLst/>
              <a:cxnLst/>
              <a:rect l="0" t="0" r="0" b="0"/>
              <a:pathLst/>
            </a:custGeom>
            <ask:type/>
          </ask:lineSketchStyleProps>
        </a:ext>
      </a:extLst>
    </a:ln>
    <a:effectLst/>
  </c:spPr>
  <c:txPr>
    <a:bodyPr/>
    <a:lstStyle/>
    <a:p>
      <a:pPr>
        <a:defRPr sz="862" b="0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s-C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34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¿De </a:t>
            </a:r>
            <a:r>
              <a:rPr lang="en-US" dirty="0" err="1"/>
              <a:t>qué</a:t>
            </a:r>
            <a:r>
              <a:rPr lang="en-US" dirty="0"/>
              <a:t> ciudad </a:t>
            </a:r>
            <a:r>
              <a:rPr lang="en-US" dirty="0" err="1"/>
              <a:t>proviene</a:t>
            </a:r>
            <a:r>
              <a:rPr lang="en-US" dirty="0"/>
              <a:t>?:</a:t>
            </a:r>
          </a:p>
        </c:rich>
      </c:tx>
      <c:overlay val="0"/>
      <c:spPr>
        <a:noFill/>
        <a:ln w="24266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Hoja3!$B$44</c:f>
              <c:strCache>
                <c:ptCount val="1"/>
                <c:pt idx="0">
                  <c:v>CANT</c:v>
                </c:pt>
              </c:strCache>
            </c:strRef>
          </c:tx>
          <c:spPr>
            <a:solidFill>
              <a:srgbClr val="00B0F0"/>
            </a:solidFill>
            <a:ln w="24266">
              <a:noFill/>
            </a:ln>
          </c:spPr>
          <c:invertIfNegative val="0"/>
          <c:dPt>
            <c:idx val="11"/>
            <c:invertIfNegative val="0"/>
            <c:bubble3D val="0"/>
            <c:spPr>
              <a:solidFill>
                <a:srgbClr val="BF95DF"/>
              </a:solidFill>
              <a:ln w="24266">
                <a:noFill/>
              </a:ln>
            </c:spPr>
            <c:extLst>
              <c:ext xmlns:c16="http://schemas.microsoft.com/office/drawing/2014/chart" uri="{C3380CC4-5D6E-409C-BE32-E72D297353CC}">
                <c16:uniqueId val="{00000000-D123-3D45-9F3D-6DE563DCF0A0}"/>
              </c:ext>
            </c:extLst>
          </c:dPt>
          <c:dLbls>
            <c:spPr>
              <a:noFill/>
              <a:ln w="2426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9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Hoja3!$A$45:$A$66</c:f>
              <c:strCache>
                <c:ptCount val="22"/>
                <c:pt idx="0">
                  <c:v>Otras</c:v>
                </c:pt>
                <c:pt idx="1">
                  <c:v>Venezuela</c:v>
                </c:pt>
                <c:pt idx="2">
                  <c:v>Antofagasta </c:v>
                </c:pt>
                <c:pt idx="3">
                  <c:v>Hualqui</c:v>
                </c:pt>
                <c:pt idx="4">
                  <c:v>Nacimiento</c:v>
                </c:pt>
                <c:pt idx="5">
                  <c:v>Cabrero</c:v>
                </c:pt>
                <c:pt idx="6">
                  <c:v>Penco</c:v>
                </c:pt>
                <c:pt idx="7">
                  <c:v>Valdivia</c:v>
                </c:pt>
                <c:pt idx="8">
                  <c:v>Yumbel </c:v>
                </c:pt>
                <c:pt idx="9">
                  <c:v>Arauco</c:v>
                </c:pt>
                <c:pt idx="10">
                  <c:v>Los Ángeles </c:v>
                </c:pt>
                <c:pt idx="11">
                  <c:v>San Pedro de la paz</c:v>
                </c:pt>
                <c:pt idx="12">
                  <c:v>Lota </c:v>
                </c:pt>
                <c:pt idx="13">
                  <c:v>Tomé</c:v>
                </c:pt>
                <c:pt idx="14">
                  <c:v>Coronel</c:v>
                </c:pt>
                <c:pt idx="15">
                  <c:v>Chiguayante </c:v>
                </c:pt>
                <c:pt idx="16">
                  <c:v>Hualpén</c:v>
                </c:pt>
                <c:pt idx="17">
                  <c:v>Talcahuano</c:v>
                </c:pt>
                <c:pt idx="18">
                  <c:v>Valparaiso/Viña </c:v>
                </c:pt>
                <c:pt idx="19">
                  <c:v>Chillán</c:v>
                </c:pt>
                <c:pt idx="20">
                  <c:v>Concepción </c:v>
                </c:pt>
                <c:pt idx="21">
                  <c:v>Santiago</c:v>
                </c:pt>
              </c:strCache>
            </c:strRef>
          </c:cat>
          <c:val>
            <c:numRef>
              <c:f>Hoja3!$B$45:$B$66</c:f>
              <c:numCache>
                <c:formatCode>0%</c:formatCode>
                <c:ptCount val="22"/>
                <c:pt idx="0">
                  <c:v>0.23006134969325154</c:v>
                </c:pt>
                <c:pt idx="1">
                  <c:v>6.1349693251533744E-3</c:v>
                </c:pt>
                <c:pt idx="2">
                  <c:v>1.2269938650306749E-2</c:v>
                </c:pt>
                <c:pt idx="3">
                  <c:v>1.2269938650306749E-2</c:v>
                </c:pt>
                <c:pt idx="4">
                  <c:v>1.2269938650306749E-2</c:v>
                </c:pt>
                <c:pt idx="5">
                  <c:v>2.1472392638036811E-2</c:v>
                </c:pt>
                <c:pt idx="6">
                  <c:v>2.1472392638036811E-2</c:v>
                </c:pt>
                <c:pt idx="7">
                  <c:v>2.1472392638036811E-2</c:v>
                </c:pt>
                <c:pt idx="8">
                  <c:v>2.1472392638036811E-2</c:v>
                </c:pt>
                <c:pt idx="9">
                  <c:v>2.4539877300613498E-2</c:v>
                </c:pt>
                <c:pt idx="10">
                  <c:v>2.7607361963190184E-2</c:v>
                </c:pt>
                <c:pt idx="11">
                  <c:v>3.0674846625766871E-2</c:v>
                </c:pt>
                <c:pt idx="12">
                  <c:v>3.3742331288343558E-2</c:v>
                </c:pt>
                <c:pt idx="13">
                  <c:v>3.3742331288343558E-2</c:v>
                </c:pt>
                <c:pt idx="14">
                  <c:v>3.9877300613496931E-2</c:v>
                </c:pt>
                <c:pt idx="15">
                  <c:v>4.2944785276073622E-2</c:v>
                </c:pt>
                <c:pt idx="16">
                  <c:v>4.2944785276073622E-2</c:v>
                </c:pt>
                <c:pt idx="17">
                  <c:v>4.2944785276073622E-2</c:v>
                </c:pt>
                <c:pt idx="18">
                  <c:v>4.2944785276073622E-2</c:v>
                </c:pt>
                <c:pt idx="19">
                  <c:v>6.1349693251533742E-2</c:v>
                </c:pt>
                <c:pt idx="20">
                  <c:v>8.8957055214723926E-2</c:v>
                </c:pt>
                <c:pt idx="21">
                  <c:v>0.12883435582822086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23-3D45-9F3D-6DE563DCF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51901776"/>
        <c:axId val="1"/>
        <c:axId val="0"/>
      </c:bar3DChart>
      <c:catAx>
        <c:axId val="1951901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7130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951901776"/>
        <c:crosses val="autoZero"/>
        <c:crossBetween val="between"/>
      </c:valAx>
      <c:spPr>
        <a:noFill/>
        <a:ln w="2436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99" b="0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s-C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18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lang="en-US" sz="1912" b="0" i="0" u="none" strike="noStrike" baseline="0">
                <a:solidFill>
                  <a:srgbClr val="FFFFFF"/>
                </a:solidFill>
                <a:latin typeface="Arial" charset="0"/>
                <a:cs typeface="Arial" charset="0"/>
              </a:rPr>
              <a:t>LUGAR DE ESTUDIO</a:t>
            </a:r>
          </a:p>
          <a:p>
            <a:pPr>
              <a:defRPr sz="918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lang="en-US" sz="1145" b="0" i="0" u="none" strike="noStrike" baseline="0">
                <a:solidFill>
                  <a:srgbClr val="FFFFFF"/>
                </a:solidFill>
                <a:latin typeface="Arial" charset="0"/>
                <a:cs typeface="Arial" charset="0"/>
              </a:rPr>
              <a:t>(RECORDAR 54% DE HOGARES CON ALGUN ESTUDIANTE DE EDUCACIÓN SUPERIOR)</a:t>
            </a:r>
          </a:p>
        </c:rich>
      </c:tx>
      <c:layout>
        <c:manualLayout>
          <c:xMode val="edge"/>
          <c:yMode val="edge"/>
          <c:x val="0.12811697524295951"/>
          <c:y val="0.11399589757162708"/>
        </c:manualLayout>
      </c:layout>
      <c:overlay val="0"/>
      <c:spPr>
        <a:noFill/>
        <a:ln w="2434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5933538578181626E-2"/>
          <c:y val="0.30725930625957937"/>
          <c:w val="0.89323678018315045"/>
          <c:h val="0.54920557469140019"/>
        </c:manualLayout>
      </c:layout>
      <c:doughnutChart>
        <c:varyColors val="1"/>
        <c:ser>
          <c:idx val="0"/>
          <c:order val="0"/>
          <c:tx>
            <c:strRef>
              <c:f>Hoja3!$C$341</c:f>
              <c:strCache>
                <c:ptCount val="1"/>
                <c:pt idx="0">
                  <c:v>LUGAR DE ESTUDIO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FFFF">
                  <a:lumMod val="75000"/>
                </a:srgbClr>
              </a:solidFill>
              <a:ln w="18227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A48-1244-8FD0-82DA9C0F23A6}"/>
              </c:ext>
            </c:extLst>
          </c:dPt>
          <c:dPt>
            <c:idx val="1"/>
            <c:bubble3D val="0"/>
            <c:spPr>
              <a:solidFill>
                <a:srgbClr val="BF95DF"/>
              </a:solidFill>
              <a:ln w="24342">
                <a:noFill/>
              </a:ln>
            </c:spPr>
            <c:extLst>
              <c:ext xmlns:c16="http://schemas.microsoft.com/office/drawing/2014/chart" uri="{C3380CC4-5D6E-409C-BE32-E72D297353CC}">
                <c16:uniqueId val="{00000001-FA48-1244-8FD0-82DA9C0F23A6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24342">
                <a:noFill/>
              </a:ln>
            </c:spPr>
            <c:extLst>
              <c:ext xmlns:c16="http://schemas.microsoft.com/office/drawing/2014/chart" uri="{C3380CC4-5D6E-409C-BE32-E72D297353CC}">
                <c16:uniqueId val="{00000002-FA48-1244-8FD0-82DA9C0F23A6}"/>
              </c:ext>
            </c:extLst>
          </c:dPt>
          <c:dLbls>
            <c:dLbl>
              <c:idx val="0"/>
              <c:layout>
                <c:manualLayout>
                  <c:x val="3.9512505193345634E-2"/>
                  <c:y val="-7.2882650838981877E-2"/>
                </c:manualLayout>
              </c:layout>
              <c:spPr>
                <a:noFill/>
                <a:ln w="24342">
                  <a:noFill/>
                </a:ln>
              </c:spPr>
              <c:txPr>
                <a:bodyPr/>
                <a:lstStyle/>
                <a:p>
                  <a:pPr>
                    <a:defRPr sz="1150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48-1244-8FD0-82DA9C0F23A6}"/>
                </c:ext>
              </c:extLst>
            </c:dLbl>
            <c:spPr>
              <a:noFill/>
              <a:ln w="2434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Hoja3!$B$342:$B$344</c:f>
              <c:strCache>
                <c:ptCount val="3"/>
                <c:pt idx="0">
                  <c:v>TALCAHUANO</c:v>
                </c:pt>
                <c:pt idx="1">
                  <c:v>SAN PEDRO DE LA PAZ</c:v>
                </c:pt>
                <c:pt idx="2">
                  <c:v>CONCEPCIÓN</c:v>
                </c:pt>
              </c:strCache>
            </c:strRef>
          </c:cat>
          <c:val>
            <c:numRef>
              <c:f>Hoja3!$C$342:$C$344</c:f>
              <c:numCache>
                <c:formatCode>0%</c:formatCode>
                <c:ptCount val="3"/>
                <c:pt idx="0">
                  <c:v>0.21</c:v>
                </c:pt>
                <c:pt idx="1">
                  <c:v>0.05</c:v>
                </c:pt>
                <c:pt idx="2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48-1244-8FD0-82DA9C0F2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4342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58" b="0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s-C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lang="en-US" sz="2800" b="1" i="0" u="none" strike="noStrike" baseline="0">
                <a:solidFill>
                  <a:srgbClr val="FFFFFF"/>
                </a:solidFill>
                <a:latin typeface="Arial" charset="0"/>
                <a:cs typeface="Arial" charset="0"/>
              </a:rPr>
              <a:t> En un día cualquiera de la semana </a:t>
            </a:r>
          </a:p>
          <a:p>
            <a:pPr>
              <a:defRPr sz="280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lang="en-US" sz="2800" b="1" i="0" u="none" strike="noStrike" baseline="0">
                <a:solidFill>
                  <a:srgbClr val="FFFFFF"/>
                </a:solidFill>
                <a:latin typeface="Arial" charset="0"/>
                <a:cs typeface="Arial" charset="0"/>
              </a:rPr>
              <a:t>¿Cuánto tiempo estima pierde en promedio en algún atasco vehicular o taco? </a:t>
            </a:r>
          </a:p>
          <a:p>
            <a:pPr>
              <a:defRPr sz="280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lang="en-US" sz="2800" b="1" i="0" u="none" strike="noStrike" baseline="0">
                <a:solidFill>
                  <a:srgbClr val="FFFFFF"/>
                </a:solidFill>
                <a:latin typeface="Arial" charset="0"/>
                <a:cs typeface="Arial" charset="0"/>
              </a:rPr>
              <a:t>(suma de ida y vuelta)</a:t>
            </a:r>
          </a:p>
        </c:rich>
      </c:tx>
      <c:layout>
        <c:manualLayout>
          <c:xMode val="edge"/>
          <c:yMode val="edge"/>
          <c:x val="7.2307897382653488E-2"/>
          <c:y val="8.4159911784508212E-2"/>
        </c:manualLayout>
      </c:layout>
      <c:overlay val="0"/>
      <c:spPr>
        <a:noFill/>
        <a:ln w="2435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24750123433376E-2"/>
          <c:y val="0.18807102269597364"/>
          <c:w val="0.8492054134110002"/>
          <c:h val="0.73813353625387457"/>
        </c:manualLayout>
      </c:layout>
      <c:areaChart>
        <c:grouping val="standard"/>
        <c:varyColors val="0"/>
        <c:ser>
          <c:idx val="0"/>
          <c:order val="0"/>
          <c:spPr>
            <a:solidFill>
              <a:srgbClr val="00B0F0">
                <a:alpha val="1000"/>
              </a:srgbClr>
            </a:solidFill>
            <a:ln>
              <a:solidFill>
                <a:srgbClr val="00B0F0"/>
              </a:solidFill>
            </a:ln>
            <a:effectLst>
              <a:glow rad="101600">
                <a:srgbClr val="00B0F0">
                  <a:alpha val="40000"/>
                </a:srgbClr>
              </a:glow>
            </a:effectLst>
          </c:spPr>
          <c:dLbls>
            <c:spPr>
              <a:noFill/>
              <a:ln w="2435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18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Hoja1!$B$125:$B$129</c:f>
              <c:strCache>
                <c:ptCount val="5"/>
                <c:pt idx="0">
                  <c:v>30 minutos diarios o menos</c:v>
                </c:pt>
                <c:pt idx="1">
                  <c:v>1 hora diaria</c:v>
                </c:pt>
                <c:pt idx="2">
                  <c:v>1,5 hora diaria</c:v>
                </c:pt>
                <c:pt idx="3">
                  <c:v>2 horas diarias</c:v>
                </c:pt>
                <c:pt idx="4">
                  <c:v>3 horas diarias</c:v>
                </c:pt>
              </c:strCache>
            </c:strRef>
          </c:cat>
          <c:val>
            <c:numRef>
              <c:f>Hoja1!$C$125:$C$129</c:f>
              <c:numCache>
                <c:formatCode>0%</c:formatCode>
                <c:ptCount val="5"/>
                <c:pt idx="0">
                  <c:v>1.5337423312883436E-2</c:v>
                </c:pt>
                <c:pt idx="1">
                  <c:v>0.15644171779141106</c:v>
                </c:pt>
                <c:pt idx="2">
                  <c:v>0.2607361963190184</c:v>
                </c:pt>
                <c:pt idx="3">
                  <c:v>0.48773006134969327</c:v>
                </c:pt>
                <c:pt idx="4">
                  <c:v>7.9754601226993863E-2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9A-FB4F-A7FB-2D075BC9E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6467696"/>
        <c:axId val="1"/>
      </c:areaChart>
      <c:catAx>
        <c:axId val="105646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12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918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056467696"/>
        <c:crosses val="autoZero"/>
        <c:crossBetween val="midCat"/>
      </c:valAx>
      <c:spPr>
        <a:noFill/>
        <a:ln w="24358">
          <a:noFill/>
        </a:ln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534" b="0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s-C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CAUSAS </a:t>
            </a:r>
          </a:p>
          <a:p>
            <a:pPr>
              <a:defRPr/>
            </a:pPr>
            <a:r>
              <a:rPr lang="en-US"/>
              <a:t>DE LA CONGESTIÓN</a:t>
            </a:r>
          </a:p>
          <a:p>
            <a:pPr>
              <a:defRPr/>
            </a:pPr>
            <a:r>
              <a:rPr lang="en-US"/>
              <a:t>(en base a experiencia de uso de personas)</a:t>
            </a:r>
          </a:p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0.25991317350391441"/>
          <c:y val="4.1529020520162253E-2"/>
        </c:manualLayout>
      </c:layout>
      <c:overlay val="0"/>
      <c:spPr>
        <a:noFill/>
        <a:ln w="2422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50084992143043705"/>
          <c:y val="0.27514215954159416"/>
          <c:w val="0.49915004374453192"/>
          <c:h val="0.693304890615917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Hoja1!$G$35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EA4335"/>
            </a:solidFill>
            <a:ln w="24227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BAF-634F-B40A-005CD3251AF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AF-634F-B40A-005CD3251AF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BAF-634F-B40A-005CD3251AF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BAF-634F-B40A-005CD3251AF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BAF-634F-B40A-005CD3251AF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BAF-634F-B40A-005CD3251AF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BAF-634F-B40A-005CD3251AF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BAF-634F-B40A-005CD3251AF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BAF-634F-B40A-005CD3251AF8}"/>
              </c:ext>
            </c:extLst>
          </c:dPt>
          <c:dLbls>
            <c:spPr>
              <a:noFill/>
              <a:ln w="242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Hoja1!$F$36:$F$44</c:f>
              <c:strCache>
                <c:ptCount val="9"/>
                <c:pt idx="0">
                  <c:v>Accidentes de transito frecuentes</c:v>
                </c:pt>
                <c:pt idx="1">
                  <c:v>Vías exclusivas buses innecesaria de Pedro Aguirre Cerda</c:v>
                </c:pt>
                <c:pt idx="2">
                  <c:v>Baja frecuencia de Biotren</c:v>
                </c:pt>
                <c:pt idx="3">
                  <c:v>Alto uso de Barreras del tren (por paso de tren de carga y biotren)</c:v>
                </c:pt>
                <c:pt idx="4">
                  <c:v>Falta de cruces desnivelados para ingreso a Villas y/o Poblaciones</c:v>
                </c:pt>
                <c:pt idx="5">
                  <c:v>Transito de camiones</c:v>
                </c:pt>
                <c:pt idx="6">
                  <c:v>Baja frecuencia de buses públicos</c:v>
                </c:pt>
                <c:pt idx="7">
                  <c:v>Demasiados automóviles</c:v>
                </c:pt>
                <c:pt idx="8">
                  <c:v>Mala sincronización de semáforos</c:v>
                </c:pt>
              </c:strCache>
            </c:strRef>
          </c:cat>
          <c:val>
            <c:numRef>
              <c:f>Hoja1!$G$36:$G$44</c:f>
              <c:numCache>
                <c:formatCode>0%</c:formatCode>
                <c:ptCount val="9"/>
                <c:pt idx="0">
                  <c:v>9.5092024539877307E-2</c:v>
                </c:pt>
                <c:pt idx="1">
                  <c:v>0.13496932515337423</c:v>
                </c:pt>
                <c:pt idx="2">
                  <c:v>0.17177914110429449</c:v>
                </c:pt>
                <c:pt idx="3">
                  <c:v>0.18711656441717792</c:v>
                </c:pt>
                <c:pt idx="4">
                  <c:v>0.19018404907975461</c:v>
                </c:pt>
                <c:pt idx="5">
                  <c:v>0.20858895705521471</c:v>
                </c:pt>
                <c:pt idx="6">
                  <c:v>0.23006134969325154</c:v>
                </c:pt>
                <c:pt idx="7">
                  <c:v>0.46625766871165641</c:v>
                </c:pt>
                <c:pt idx="8">
                  <c:v>0.51533742331288346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BAF-634F-B40A-005CD3251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2772784"/>
        <c:axId val="1"/>
      </c:barChart>
      <c:catAx>
        <c:axId val="272772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713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72772784"/>
        <c:crosses val="autoZero"/>
        <c:crossBetween val="between"/>
      </c:valAx>
      <c:spPr>
        <a:noFill/>
        <a:ln w="2434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98" b="0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es-C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436508078410395E-2"/>
          <c:y val="3.1160625103998866E-2"/>
          <c:w val="0.97502204568194284"/>
          <c:h val="0.75421739097461593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rgbClr val="00B0F0"/>
              </a:solidFill>
            </a:ln>
            <a:effectLst>
              <a:glow rad="139700">
                <a:srgbClr val="00B0F0">
                  <a:alpha val="40000"/>
                </a:srgb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 w="2435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34" b="0" i="0" u="none" strike="noStrike" baseline="0">
                    <a:solidFill>
                      <a:srgbClr val="C0C0C0"/>
                    </a:solidFill>
                    <a:latin typeface="Arial"/>
                    <a:ea typeface="Arial"/>
                    <a:cs typeface="Arial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Hoja1!$F$154:$F$158</c:f>
              <c:strCache>
                <c:ptCount val="5"/>
                <c:pt idx="0">
                  <c:v>Continuidad Costanera Mar (Puente los Batros)</c:v>
                </c:pt>
                <c:pt idx="1">
                  <c:v>Ruta Pie de Monte</c:v>
                </c:pt>
                <c:pt idx="2">
                  <c:v>Cruce Desnivelado para Ingreso a Costanera Mar desde Ruta 160</c:v>
                </c:pt>
                <c:pt idx="3">
                  <c:v>Ampliación terceras pistas actual ruta</c:v>
                </c:pt>
                <c:pt idx="4">
                  <c:v>Nueva pista exclusiva para buses eléctricos en actual trazado de ruta 160</c:v>
                </c:pt>
              </c:strCache>
            </c:strRef>
          </c:cat>
          <c:val>
            <c:numRef>
              <c:f>Hoja1!$G$154:$G$158</c:f>
              <c:numCache>
                <c:formatCode>0%</c:formatCode>
                <c:ptCount val="5"/>
                <c:pt idx="0">
                  <c:v>0.86809815950920244</c:v>
                </c:pt>
                <c:pt idx="1">
                  <c:v>0.60122699386503065</c:v>
                </c:pt>
                <c:pt idx="2">
                  <c:v>0.58588957055214719</c:v>
                </c:pt>
                <c:pt idx="3">
                  <c:v>0.49386503067484661</c:v>
                </c:pt>
                <c:pt idx="4">
                  <c:v>0.26380368098159507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A6-E94A-BC81-8D2CA1270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48806928"/>
        <c:axId val="1"/>
      </c:barChart>
      <c:catAx>
        <c:axId val="194880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161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918" b="0" i="0" u="none" strike="noStrike" baseline="0">
                <a:solidFill>
                  <a:srgbClr val="C0C0C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948806928"/>
        <c:crosses val="autoZero"/>
        <c:crossBetween val="between"/>
      </c:valAx>
      <c:spPr>
        <a:noFill/>
        <a:ln w="24354">
          <a:noFill/>
        </a:ln>
      </c:spPr>
    </c:plotArea>
    <c:plotVisOnly val="1"/>
    <c:dispBlanksAs val="gap"/>
    <c:showDLblsOverMax val="0"/>
  </c:chart>
  <c:spPr>
    <a:solidFill>
      <a:schemeClr val="tx1">
        <a:alpha val="45882"/>
      </a:schemeClr>
    </a:solidFill>
    <a:ln>
      <a:noFill/>
    </a:ln>
    <a:effectLst/>
  </c:spPr>
  <c:txPr>
    <a:bodyPr/>
    <a:lstStyle/>
    <a:p>
      <a:pPr>
        <a:defRPr sz="153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¿Cuáles son las medidas específicas que ponen el foco en aumentar la inversión?:</a:t>
            </a:r>
            <a:endParaRPr/>
          </a:p>
          <a:p>
            <a:pPr marL="0" lvl="0" indent="-6350" algn="l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AutoNum type="arabicPeriod"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Generar ccondiciones básicas para las personas y las inversiones (</a:t>
            </a:r>
            <a:r>
              <a:rPr lang="es-E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Pago y puesta al día de todos los compromisos públicos y de empresas públicas atrasados)</a:t>
            </a:r>
            <a:endParaRPr/>
          </a:p>
          <a:p>
            <a:pPr marL="0" lvl="0" indent="-63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"/>
              <a:buFont typeface="Arial"/>
              <a:buAutoNum type="arabicPeriod"/>
            </a:pPr>
            <a:r>
              <a:rPr lang="es-E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Estabilidad Regulatoria</a:t>
            </a:r>
            <a:endParaRPr/>
          </a:p>
          <a:p>
            <a:pPr marL="0" lvl="0" indent="-63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"/>
              <a:buFont typeface="Arial"/>
              <a:buAutoNum type="arabicPeriod"/>
            </a:pPr>
            <a:r>
              <a:rPr lang="es-E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Modernización del Estado</a:t>
            </a:r>
            <a:endParaRPr/>
          </a:p>
          <a:p>
            <a:pPr marL="0" lvl="0" indent="-63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"/>
              <a:buFont typeface="Arial"/>
              <a:buAutoNum type="arabicPeriod"/>
            </a:pPr>
            <a:r>
              <a:rPr lang="es-E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Certeza jurídica</a:t>
            </a:r>
            <a:endParaRPr/>
          </a:p>
          <a:p>
            <a:pPr marL="0" lvl="0" indent="-63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"/>
              <a:buFont typeface="Arial"/>
              <a:buAutoNum type="arabicPeriod"/>
            </a:pPr>
            <a:r>
              <a:rPr lang="es-E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Incentivos Tributarios a la inversión</a:t>
            </a:r>
            <a:endParaRPr/>
          </a:p>
          <a:p>
            <a:pPr marL="0" lvl="0" indent="-63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"/>
              <a:buFont typeface="Arial"/>
              <a:buAutoNum type="arabicPeriod"/>
            </a:pPr>
            <a:r>
              <a:rPr lang="es-E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Mejorar sistema de contratación pública</a:t>
            </a:r>
            <a:endParaRPr/>
          </a:p>
          <a:p>
            <a:pPr marL="0" lvl="0" indent="-63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"/>
              <a:buFont typeface="Arial"/>
              <a:buAutoNum type="arabicPeriod"/>
            </a:pPr>
            <a:r>
              <a:rPr lang="es-E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Propender a la planificación de infraestructura pública de largo plazo</a:t>
            </a:r>
            <a:endParaRPr/>
          </a:p>
          <a:p>
            <a:pPr marL="0" lvl="0" indent="-63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"/>
              <a:buFont typeface="Arial"/>
              <a:buAutoNum type="arabicPeriod"/>
            </a:pPr>
            <a:r>
              <a:rPr lang="es-E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Y, finalmente, actualizar nuestra planificación urbana, actualmente obsoleta y sin una visión sostenible de nuestras ciudades.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</a:pPr>
            <a:endParaRPr sz="1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r>
              <a:rPr lang="es-ES" sz="1200">
                <a:solidFill>
                  <a:srgbClr val="434343"/>
                </a:solidFill>
              </a:rPr>
              <a:t>La desintegración del sistema tributario y la creación del Impuesto a las Rentas del Capital </a:t>
            </a:r>
            <a:r>
              <a:rPr lang="es-ES" sz="1200">
                <a:solidFill>
                  <a:srgbClr val="002060"/>
                </a:solidFill>
              </a:rPr>
              <a:t>suponen que la totalidad de las ganancias que genera una empresa termina siendo renta para sus dueños</a:t>
            </a:r>
            <a:r>
              <a:rPr lang="es-ES" sz="1200">
                <a:solidFill>
                  <a:srgbClr val="434343"/>
                </a:solidFill>
              </a:rPr>
              <a:t> (socios y/o accionistas), lo que debe quedar reflejado en el monto de los impuestos finales que paguen.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Sin embargo, es probable que socios y/o accionistas </a:t>
            </a:r>
            <a:r>
              <a:rPr lang="es-ES" sz="1200">
                <a:solidFill>
                  <a:srgbClr val="002060"/>
                </a:solidFill>
              </a:rPr>
              <a:t>nunca reciban el 100% de las ganancias</a:t>
            </a:r>
            <a:r>
              <a:rPr lang="es-ES" sz="1200">
                <a:solidFill>
                  <a:srgbClr val="434343"/>
                </a:solidFill>
              </a:rPr>
              <a:t>. Un porcentaje </a:t>
            </a:r>
            <a:r>
              <a:rPr lang="es-ES" sz="1200">
                <a:solidFill>
                  <a:srgbClr val="002060"/>
                </a:solidFill>
              </a:rPr>
              <a:t>queda como ahorro o se reinvierte en la empresa para que aumente su producción y/o aborde nuevos proyectos</a:t>
            </a:r>
            <a:r>
              <a:rPr lang="es-ES" sz="1200">
                <a:solidFill>
                  <a:srgbClr val="434343"/>
                </a:solidFill>
              </a:rPr>
              <a:t>, creando así más empleo y dinamizando la economía.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 momentos de crisis económica –en que aumentan las restricciones para acceder a financiamiento, como vemos en la actualidad– </a:t>
            </a:r>
            <a:r>
              <a:rPr lang="es-ES" sz="1200">
                <a:solidFill>
                  <a:srgbClr val="002060"/>
                </a:solidFill>
              </a:rPr>
              <a:t>estos recursos propios son fundamentales para la continuidad operacional y evitar que las crisis se profundicen</a:t>
            </a:r>
            <a:r>
              <a:rPr lang="es-ES" sz="1200">
                <a:solidFill>
                  <a:srgbClr val="434343"/>
                </a:solidFill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Enfrentados a tener que pagar impuestos por una renta que no recibirán, </a:t>
            </a:r>
            <a:r>
              <a:rPr lang="es-ES" sz="1200">
                <a:solidFill>
                  <a:srgbClr val="002060"/>
                </a:solidFill>
              </a:rPr>
              <a:t>socios y/o accionistas optarán por recibir efectivamente estos recursos y no dejarlos como ahorro en la empresa.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Este sistema afecta de manera negativa a las rentas de las personas que viven de retiros o dividendos, ya que pagan una tasa efectiva muy superior.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</a:pPr>
            <a:r>
              <a:rPr lang="es-ES" sz="1200">
                <a:solidFill>
                  <a:srgbClr val="002060"/>
                </a:solidFill>
              </a:rPr>
              <a:t>Las personas cuyas tasas efectivas de impuesto Global Complementario (tributos personales) sean menores a 22%, podrán reliquidar (o sea, descontar) el IRC, considerándolas -en este caso- una renta gravada con el impuesto Global Complementario, ajustando su carga tributaria según la totalidad de sus ingresos.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</a:endParaRPr>
          </a:p>
        </p:txBody>
      </p:sp>
      <p:sp>
        <p:nvSpPr>
          <p:cNvPr id="157" name="Google Shape;157;p10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r>
              <a:rPr lang="es-ES" sz="1200">
                <a:solidFill>
                  <a:srgbClr val="434343"/>
                </a:solidFill>
              </a:rPr>
              <a:t>La desintegración del sistema tributario y la creación del Impuesto a las Rentas del Capital </a:t>
            </a:r>
            <a:r>
              <a:rPr lang="es-ES" sz="1200">
                <a:solidFill>
                  <a:srgbClr val="002060"/>
                </a:solidFill>
              </a:rPr>
              <a:t>suponen que la totalidad de las ganancias que genera una empresa termina siendo renta para sus dueños</a:t>
            </a:r>
            <a:r>
              <a:rPr lang="es-ES" sz="1200">
                <a:solidFill>
                  <a:srgbClr val="434343"/>
                </a:solidFill>
              </a:rPr>
              <a:t> (socios y/o accionistas), lo que debe quedar reflejado en el monto de los impuestos finales que paguen.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Sin embargo, es probable que socios y/o accionistas </a:t>
            </a:r>
            <a:r>
              <a:rPr lang="es-ES" sz="1200">
                <a:solidFill>
                  <a:srgbClr val="002060"/>
                </a:solidFill>
              </a:rPr>
              <a:t>nunca reciban el 100% de las ganancias</a:t>
            </a:r>
            <a:r>
              <a:rPr lang="es-ES" sz="1200">
                <a:solidFill>
                  <a:srgbClr val="434343"/>
                </a:solidFill>
              </a:rPr>
              <a:t>. Un porcentaje </a:t>
            </a:r>
            <a:r>
              <a:rPr lang="es-ES" sz="1200">
                <a:solidFill>
                  <a:srgbClr val="002060"/>
                </a:solidFill>
              </a:rPr>
              <a:t>queda como ahorro o se reinvierte en la empresa para que aumente su producción y/o aborde nuevos proyectos</a:t>
            </a:r>
            <a:r>
              <a:rPr lang="es-ES" sz="1200">
                <a:solidFill>
                  <a:srgbClr val="434343"/>
                </a:solidFill>
              </a:rPr>
              <a:t>, creando así más empleo y dinamizando la economía.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 momentos de crisis económica –en que aumentan las restricciones para acceder a financiamiento, como vemos en la actualidad– </a:t>
            </a:r>
            <a:r>
              <a:rPr lang="es-ES" sz="1200">
                <a:solidFill>
                  <a:srgbClr val="002060"/>
                </a:solidFill>
              </a:rPr>
              <a:t>estos recursos propios son fundamentales para la continuidad operacional y evitar que las crisis se profundicen</a:t>
            </a:r>
            <a:r>
              <a:rPr lang="es-ES" sz="1200">
                <a:solidFill>
                  <a:srgbClr val="434343"/>
                </a:solidFill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Enfrentados a tener que pagar impuestos por una renta que no recibirán, </a:t>
            </a:r>
            <a:r>
              <a:rPr lang="es-ES" sz="1200">
                <a:solidFill>
                  <a:srgbClr val="002060"/>
                </a:solidFill>
              </a:rPr>
              <a:t>socios y/o accionistas optarán por recibir efectivamente estos recursos y no dejarlos como ahorro en la empresa.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Este sistema afecta de manera negativa a las rentas de las personas que viven de retiros o dividendos, ya que pagan una tasa efectiva muy superior.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</a:pPr>
            <a:r>
              <a:rPr lang="es-ES" sz="1200">
                <a:solidFill>
                  <a:srgbClr val="002060"/>
                </a:solidFill>
              </a:rPr>
              <a:t>Las personas cuyas tasas efectivas de impuesto Global Complementario (tributos personales) sean menores a 22%, podrán reliquidar (o sea, descontar) el IRC, considerándolas -en este caso- una renta gravada con el impuesto Global Complementario, ajustando su carga tributaria según la totalidad de sus ingresos.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</a:endParaRPr>
          </a:p>
        </p:txBody>
      </p:sp>
      <p:sp>
        <p:nvSpPr>
          <p:cNvPr id="169" name="Google Shape;169;p11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r>
              <a:rPr lang="es-ES" sz="1200">
                <a:solidFill>
                  <a:srgbClr val="434343"/>
                </a:solidFill>
              </a:rPr>
              <a:t>La desintegración del sistema tributario y la creación del Impuesto a las Rentas del Capital </a:t>
            </a:r>
            <a:r>
              <a:rPr lang="es-ES" sz="1200">
                <a:solidFill>
                  <a:srgbClr val="002060"/>
                </a:solidFill>
              </a:rPr>
              <a:t>suponen que la totalidad de las ganancias que genera una empresa termina siendo renta para sus dueños</a:t>
            </a:r>
            <a:r>
              <a:rPr lang="es-ES" sz="1200">
                <a:solidFill>
                  <a:srgbClr val="434343"/>
                </a:solidFill>
              </a:rPr>
              <a:t> (socios y/o accionistas), lo que debe quedar reflejado en el monto de los impuestos finales que paguen.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Sin embargo, es probable que socios y/o accionistas </a:t>
            </a:r>
            <a:r>
              <a:rPr lang="es-ES" sz="1200">
                <a:solidFill>
                  <a:srgbClr val="002060"/>
                </a:solidFill>
              </a:rPr>
              <a:t>nunca reciban el 100% de las ganancias</a:t>
            </a:r>
            <a:r>
              <a:rPr lang="es-ES" sz="1200">
                <a:solidFill>
                  <a:srgbClr val="434343"/>
                </a:solidFill>
              </a:rPr>
              <a:t>. Un porcentaje </a:t>
            </a:r>
            <a:r>
              <a:rPr lang="es-ES" sz="1200">
                <a:solidFill>
                  <a:srgbClr val="002060"/>
                </a:solidFill>
              </a:rPr>
              <a:t>queda como ahorro o se reinvierte en la empresa para que aumente su producción y/o aborde nuevos proyectos</a:t>
            </a:r>
            <a:r>
              <a:rPr lang="es-ES" sz="1200">
                <a:solidFill>
                  <a:srgbClr val="434343"/>
                </a:solidFill>
              </a:rPr>
              <a:t>, creando así más empleo y dinamizando la economía.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 momentos de crisis económica –en que aumentan las restricciones para acceder a financiamiento, como vemos en la actualidad– </a:t>
            </a:r>
            <a:r>
              <a:rPr lang="es-ES" sz="1200">
                <a:solidFill>
                  <a:srgbClr val="002060"/>
                </a:solidFill>
              </a:rPr>
              <a:t>estos recursos propios son fundamentales para la continuidad operacional y evitar que las crisis se profundicen</a:t>
            </a:r>
            <a:r>
              <a:rPr lang="es-ES" sz="1200">
                <a:solidFill>
                  <a:srgbClr val="434343"/>
                </a:solidFill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Enfrentados a tener que pagar impuestos por una renta que no recibirán, </a:t>
            </a:r>
            <a:r>
              <a:rPr lang="es-ES" sz="1200">
                <a:solidFill>
                  <a:srgbClr val="002060"/>
                </a:solidFill>
              </a:rPr>
              <a:t>socios y/o accionistas optarán por recibir efectivamente estos recursos y no dejarlos como ahorro en la empresa.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Este sistema afecta de manera negativa a las rentas de las personas que viven de retiros o dividendos, ya que pagan una tasa efectiva muy superior.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</a:pPr>
            <a:r>
              <a:rPr lang="es-ES" sz="1200">
                <a:solidFill>
                  <a:srgbClr val="002060"/>
                </a:solidFill>
              </a:rPr>
              <a:t>Las personas cuyas tasas efectivas de impuesto Global Complementario (tributos personales) sean menores a 22%, podrán reliquidar (o sea, descontar) el IRC, considerándolas -en este caso- una renta gravada con el impuesto Global Complementario, ajustando su carga tributaria según la totalidad de sus ingresos.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</a:endParaRPr>
          </a:p>
        </p:txBody>
      </p:sp>
      <p:sp>
        <p:nvSpPr>
          <p:cNvPr id="184" name="Google Shape;184;p12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r>
              <a:rPr lang="es-ES" sz="1200">
                <a:solidFill>
                  <a:srgbClr val="434343"/>
                </a:solidFill>
              </a:rPr>
              <a:t>La desintegración del sistema tributario y la creación del Impuesto a las Rentas del Capital </a:t>
            </a:r>
            <a:r>
              <a:rPr lang="es-ES" sz="1200">
                <a:solidFill>
                  <a:srgbClr val="002060"/>
                </a:solidFill>
              </a:rPr>
              <a:t>suponen que la totalidad de las ganancias que genera una empresa termina siendo renta para sus dueños</a:t>
            </a:r>
            <a:r>
              <a:rPr lang="es-ES" sz="1200">
                <a:solidFill>
                  <a:srgbClr val="434343"/>
                </a:solidFill>
              </a:rPr>
              <a:t> (socios y/o accionistas), lo que debe quedar reflejado en el monto de los impuestos finales que paguen.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Sin embargo, es probable que socios y/o accionistas </a:t>
            </a:r>
            <a:r>
              <a:rPr lang="es-ES" sz="1200">
                <a:solidFill>
                  <a:srgbClr val="002060"/>
                </a:solidFill>
              </a:rPr>
              <a:t>nunca reciban el 100% de las ganancias</a:t>
            </a:r>
            <a:r>
              <a:rPr lang="es-ES" sz="1200">
                <a:solidFill>
                  <a:srgbClr val="434343"/>
                </a:solidFill>
              </a:rPr>
              <a:t>. Un porcentaje </a:t>
            </a:r>
            <a:r>
              <a:rPr lang="es-ES" sz="1200">
                <a:solidFill>
                  <a:srgbClr val="002060"/>
                </a:solidFill>
              </a:rPr>
              <a:t>queda como ahorro o se reinvierte en la empresa para que aumente su producción y/o aborde nuevos proyectos</a:t>
            </a:r>
            <a:r>
              <a:rPr lang="es-ES" sz="1200">
                <a:solidFill>
                  <a:srgbClr val="434343"/>
                </a:solidFill>
              </a:rPr>
              <a:t>, creando así más empleo y dinamizando la economía.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 momentos de crisis económica –en que aumentan las restricciones para acceder a financiamiento, como vemos en la actualidad– </a:t>
            </a:r>
            <a:r>
              <a:rPr lang="es-ES" sz="1200">
                <a:solidFill>
                  <a:srgbClr val="002060"/>
                </a:solidFill>
              </a:rPr>
              <a:t>estos recursos propios son fundamentales para la continuidad operacional y evitar que las crisis se profundicen</a:t>
            </a:r>
            <a:r>
              <a:rPr lang="es-ES" sz="1200">
                <a:solidFill>
                  <a:srgbClr val="434343"/>
                </a:solidFill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Enfrentados a tener que pagar impuestos por una renta que no recibirán, </a:t>
            </a:r>
            <a:r>
              <a:rPr lang="es-ES" sz="1200">
                <a:solidFill>
                  <a:srgbClr val="002060"/>
                </a:solidFill>
              </a:rPr>
              <a:t>socios y/o accionistas optarán por recibir efectivamente estos recursos y no dejarlos como ahorro en la empresa.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Este sistema afecta de manera negativa a las rentas de las personas que viven de retiros o dividendos, ya que pagan una tasa efectiva muy superior.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</a:pPr>
            <a:r>
              <a:rPr lang="es-ES" sz="1200">
                <a:solidFill>
                  <a:srgbClr val="002060"/>
                </a:solidFill>
              </a:rPr>
              <a:t>Las personas cuyas tasas efectivas de impuesto Global Complementario (tributos personales) sean menores a 22%, podrán reliquidar (o sea, descontar) el IRC, considerándolas -en este caso- una renta gravada con el impuesto Global Complementario, ajustando su carga tributaria según la totalidad de sus ingresos.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</a:endParaRPr>
          </a:p>
        </p:txBody>
      </p:sp>
      <p:sp>
        <p:nvSpPr>
          <p:cNvPr id="190" name="Google Shape;190;p13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r>
              <a:rPr lang="es-ES" sz="1200">
                <a:solidFill>
                  <a:srgbClr val="434343"/>
                </a:solidFill>
              </a:rPr>
              <a:t>La desintegración del sistema tributario y la creación del Impuesto a las Rentas del Capital </a:t>
            </a:r>
            <a:r>
              <a:rPr lang="es-ES" sz="1200">
                <a:solidFill>
                  <a:srgbClr val="002060"/>
                </a:solidFill>
              </a:rPr>
              <a:t>suponen que la totalidad de las ganancias que genera una empresa termina siendo renta para sus dueños</a:t>
            </a:r>
            <a:r>
              <a:rPr lang="es-ES" sz="1200">
                <a:solidFill>
                  <a:srgbClr val="434343"/>
                </a:solidFill>
              </a:rPr>
              <a:t> (socios y/o accionistas), lo que debe quedar reflejado en el monto de los impuestos finales que paguen.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Sin embargo, es probable que socios y/o accionistas </a:t>
            </a:r>
            <a:r>
              <a:rPr lang="es-ES" sz="1200">
                <a:solidFill>
                  <a:srgbClr val="002060"/>
                </a:solidFill>
              </a:rPr>
              <a:t>nunca reciban el 100% de las ganancias</a:t>
            </a:r>
            <a:r>
              <a:rPr lang="es-ES" sz="1200">
                <a:solidFill>
                  <a:srgbClr val="434343"/>
                </a:solidFill>
              </a:rPr>
              <a:t>. Un porcentaje </a:t>
            </a:r>
            <a:r>
              <a:rPr lang="es-ES" sz="1200">
                <a:solidFill>
                  <a:srgbClr val="002060"/>
                </a:solidFill>
              </a:rPr>
              <a:t>queda como ahorro o se reinvierte en la empresa para que aumente su producción y/o aborde nuevos proyectos</a:t>
            </a:r>
            <a:r>
              <a:rPr lang="es-ES" sz="1200">
                <a:solidFill>
                  <a:srgbClr val="434343"/>
                </a:solidFill>
              </a:rPr>
              <a:t>, creando así más empleo y dinamizando la economía.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 momentos de crisis económica –en que aumentan las restricciones para acceder a financiamiento, como vemos en la actualidad– </a:t>
            </a:r>
            <a:r>
              <a:rPr lang="es-ES" sz="1200">
                <a:solidFill>
                  <a:srgbClr val="002060"/>
                </a:solidFill>
              </a:rPr>
              <a:t>estos recursos propios son fundamentales para la continuidad operacional y evitar que las crisis se profundicen</a:t>
            </a:r>
            <a:r>
              <a:rPr lang="es-ES" sz="1200">
                <a:solidFill>
                  <a:srgbClr val="434343"/>
                </a:solidFill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Enfrentados a tener que pagar impuestos por una renta que no recibirán, </a:t>
            </a:r>
            <a:r>
              <a:rPr lang="es-ES" sz="1200">
                <a:solidFill>
                  <a:srgbClr val="002060"/>
                </a:solidFill>
              </a:rPr>
              <a:t>socios y/o accionistas optarán por recibir efectivamente estos recursos y no dejarlos como ahorro en la empresa.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Este sistema afecta de manera negativa a las rentas de las personas que viven de retiros o dividendos, ya que pagan una tasa efectiva muy superior.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</a:pPr>
            <a:r>
              <a:rPr lang="es-ES" sz="1200">
                <a:solidFill>
                  <a:srgbClr val="002060"/>
                </a:solidFill>
              </a:rPr>
              <a:t>Las personas cuyas tasas efectivas de impuesto Global Complementario (tributos personales) sean menores a 22%, podrán reliquidar (o sea, descontar) el IRC, considerándolas -en este caso- una renta gravada con el impuesto Global Complementario, ajustando su carga tributaria según la totalidad de sus ingresos.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</a:endParaRPr>
          </a:p>
        </p:txBody>
      </p:sp>
      <p:sp>
        <p:nvSpPr>
          <p:cNvPr id="198" name="Google Shape;198;p14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r>
              <a:rPr lang="es-ES" sz="1200">
                <a:solidFill>
                  <a:srgbClr val="434343"/>
                </a:solidFill>
              </a:rPr>
              <a:t>La desintegración del sistema tributario y la creación del Impuesto a las Rentas del Capital </a:t>
            </a:r>
            <a:r>
              <a:rPr lang="es-ES" sz="1200">
                <a:solidFill>
                  <a:srgbClr val="002060"/>
                </a:solidFill>
              </a:rPr>
              <a:t>suponen que la totalidad de las ganancias que genera una empresa termina siendo renta para sus dueños</a:t>
            </a:r>
            <a:r>
              <a:rPr lang="es-ES" sz="1200">
                <a:solidFill>
                  <a:srgbClr val="434343"/>
                </a:solidFill>
              </a:rPr>
              <a:t> (socios y/o accionistas), lo que debe quedar reflejado en el monto de los impuestos finales que paguen.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Sin embargo, es probable que socios y/o accionistas </a:t>
            </a:r>
            <a:r>
              <a:rPr lang="es-ES" sz="1200">
                <a:solidFill>
                  <a:srgbClr val="002060"/>
                </a:solidFill>
              </a:rPr>
              <a:t>nunca reciban el 100% de las ganancias</a:t>
            </a:r>
            <a:r>
              <a:rPr lang="es-ES" sz="1200">
                <a:solidFill>
                  <a:srgbClr val="434343"/>
                </a:solidFill>
              </a:rPr>
              <a:t>. Un porcentaje </a:t>
            </a:r>
            <a:r>
              <a:rPr lang="es-ES" sz="1200">
                <a:solidFill>
                  <a:srgbClr val="002060"/>
                </a:solidFill>
              </a:rPr>
              <a:t>queda como ahorro o se reinvierte en la empresa para que aumente su producción y/o aborde nuevos proyectos</a:t>
            </a:r>
            <a:r>
              <a:rPr lang="es-ES" sz="1200">
                <a:solidFill>
                  <a:srgbClr val="434343"/>
                </a:solidFill>
              </a:rPr>
              <a:t>, creando así más empleo y dinamizando la economía.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 momentos de crisis económica –en que aumentan las restricciones para acceder a financiamiento, como vemos en la actualidad– </a:t>
            </a:r>
            <a:r>
              <a:rPr lang="es-ES" sz="1200">
                <a:solidFill>
                  <a:srgbClr val="002060"/>
                </a:solidFill>
              </a:rPr>
              <a:t>estos recursos propios son fundamentales para la continuidad operacional y evitar que las crisis se profundicen</a:t>
            </a:r>
            <a:r>
              <a:rPr lang="es-ES" sz="1200">
                <a:solidFill>
                  <a:srgbClr val="434343"/>
                </a:solidFill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Enfrentados a tener que pagar impuestos por una renta que no recibirán, </a:t>
            </a:r>
            <a:r>
              <a:rPr lang="es-ES" sz="1200">
                <a:solidFill>
                  <a:srgbClr val="002060"/>
                </a:solidFill>
              </a:rPr>
              <a:t>socios y/o accionistas optarán por recibir efectivamente estos recursos y no dejarlos como ahorro en la empresa.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Este sistema afecta de manera negativa a las rentas de las personas que viven de retiros o dividendos, ya que pagan una tasa efectiva muy superior.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</a:pPr>
            <a:r>
              <a:rPr lang="es-ES" sz="1200">
                <a:solidFill>
                  <a:srgbClr val="002060"/>
                </a:solidFill>
              </a:rPr>
              <a:t>Las personas cuyas tasas efectivas de impuesto Global Complementario (tributos personales) sean menores a 22%, podrán reliquidar (o sea, descontar) el IRC, considerándolas -en este caso- una renta gravada con el impuesto Global Complementario, ajustando su carga tributaria según la totalidad de sus ingresos.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</a:endParaRPr>
          </a:p>
        </p:txBody>
      </p:sp>
      <p:sp>
        <p:nvSpPr>
          <p:cNvPr id="207" name="Google Shape;207;p15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r>
              <a:rPr lang="es-ES" sz="1200">
                <a:solidFill>
                  <a:srgbClr val="434343"/>
                </a:solidFill>
              </a:rPr>
              <a:t>La desintegración del sistema tributario y la creación del Impuesto a las Rentas del Capital </a:t>
            </a:r>
            <a:r>
              <a:rPr lang="es-ES" sz="1200">
                <a:solidFill>
                  <a:srgbClr val="002060"/>
                </a:solidFill>
              </a:rPr>
              <a:t>suponen que la totalidad de las ganancias que genera una empresa termina siendo renta para sus dueños</a:t>
            </a:r>
            <a:r>
              <a:rPr lang="es-ES" sz="1200">
                <a:solidFill>
                  <a:srgbClr val="434343"/>
                </a:solidFill>
              </a:rPr>
              <a:t> (socios y/o accionistas), lo que debe quedar reflejado en el monto de los impuestos finales que paguen.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Sin embargo, es probable que socios y/o accionistas </a:t>
            </a:r>
            <a:r>
              <a:rPr lang="es-ES" sz="1200">
                <a:solidFill>
                  <a:srgbClr val="002060"/>
                </a:solidFill>
              </a:rPr>
              <a:t>nunca reciban el 100% de las ganancias</a:t>
            </a:r>
            <a:r>
              <a:rPr lang="es-ES" sz="1200">
                <a:solidFill>
                  <a:srgbClr val="434343"/>
                </a:solidFill>
              </a:rPr>
              <a:t>. Un porcentaje </a:t>
            </a:r>
            <a:r>
              <a:rPr lang="es-ES" sz="1200">
                <a:solidFill>
                  <a:srgbClr val="002060"/>
                </a:solidFill>
              </a:rPr>
              <a:t>queda como ahorro o se reinvierte en la empresa para que aumente su producción y/o aborde nuevos proyectos</a:t>
            </a:r>
            <a:r>
              <a:rPr lang="es-ES" sz="1200">
                <a:solidFill>
                  <a:srgbClr val="434343"/>
                </a:solidFill>
              </a:rPr>
              <a:t>, creando así más empleo y dinamizando la economía.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 momentos de crisis económica –en que aumentan las restricciones para acceder a financiamiento, como vemos en la actualidad– </a:t>
            </a:r>
            <a:r>
              <a:rPr lang="es-ES" sz="1200">
                <a:solidFill>
                  <a:srgbClr val="002060"/>
                </a:solidFill>
              </a:rPr>
              <a:t>estos recursos propios son fundamentales para la continuidad operacional y evitar que las crisis se profundicen</a:t>
            </a:r>
            <a:r>
              <a:rPr lang="es-ES" sz="1200">
                <a:solidFill>
                  <a:srgbClr val="434343"/>
                </a:solidFill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Enfrentados a tener que pagar impuestos por una renta que no recibirán, </a:t>
            </a:r>
            <a:r>
              <a:rPr lang="es-ES" sz="1200">
                <a:solidFill>
                  <a:srgbClr val="002060"/>
                </a:solidFill>
              </a:rPr>
              <a:t>socios y/o accionistas optarán por recibir efectivamente estos recursos y no dejarlos como ahorro en la empresa.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Este sistema afecta de manera negativa a las rentas de las personas que viven de retiros o dividendos, ya que pagan una tasa efectiva muy superior.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</a:pPr>
            <a:r>
              <a:rPr lang="es-ES" sz="1200">
                <a:solidFill>
                  <a:srgbClr val="002060"/>
                </a:solidFill>
              </a:rPr>
              <a:t>Las personas cuyas tasas efectivas de impuesto Global Complementario (tributos personales) sean menores a 22%, podrán reliquidar (o sea, descontar) el IRC, considerándolas -en este caso- una renta gravada con el impuesto Global Complementario, ajustando su carga tributaria según la totalidad de sus ingresos.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</a:endParaRPr>
          </a:p>
        </p:txBody>
      </p:sp>
      <p:sp>
        <p:nvSpPr>
          <p:cNvPr id="216" name="Google Shape;216;p16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r>
              <a:rPr lang="es-ES" sz="1200">
                <a:solidFill>
                  <a:srgbClr val="434343"/>
                </a:solidFill>
              </a:rPr>
              <a:t>La desintegración del sistema tributario y la creación del Impuesto a las Rentas del Capital </a:t>
            </a:r>
            <a:r>
              <a:rPr lang="es-ES" sz="1200">
                <a:solidFill>
                  <a:srgbClr val="002060"/>
                </a:solidFill>
              </a:rPr>
              <a:t>suponen que la totalidad de las ganancias que genera una empresa termina siendo renta para sus dueños</a:t>
            </a:r>
            <a:r>
              <a:rPr lang="es-ES" sz="1200">
                <a:solidFill>
                  <a:srgbClr val="434343"/>
                </a:solidFill>
              </a:rPr>
              <a:t> (socios y/o accionistas), lo que debe quedar reflejado en el monto de los impuestos finales que paguen.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Sin embargo, es probable que socios y/o accionistas </a:t>
            </a:r>
            <a:r>
              <a:rPr lang="es-ES" sz="1200">
                <a:solidFill>
                  <a:srgbClr val="002060"/>
                </a:solidFill>
              </a:rPr>
              <a:t>nunca reciban el 100% de las ganancias</a:t>
            </a:r>
            <a:r>
              <a:rPr lang="es-ES" sz="1200">
                <a:solidFill>
                  <a:srgbClr val="434343"/>
                </a:solidFill>
              </a:rPr>
              <a:t>. Un porcentaje </a:t>
            </a:r>
            <a:r>
              <a:rPr lang="es-ES" sz="1200">
                <a:solidFill>
                  <a:srgbClr val="002060"/>
                </a:solidFill>
              </a:rPr>
              <a:t>queda como ahorro o se reinvierte en la empresa para que aumente su producción y/o aborde nuevos proyectos</a:t>
            </a:r>
            <a:r>
              <a:rPr lang="es-ES" sz="1200">
                <a:solidFill>
                  <a:srgbClr val="434343"/>
                </a:solidFill>
              </a:rPr>
              <a:t>, creando así más empleo y dinamizando la economía.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 momentos de crisis económica –en que aumentan las restricciones para acceder a financiamiento, como vemos en la actualidad– </a:t>
            </a:r>
            <a:r>
              <a:rPr lang="es-ES" sz="1200">
                <a:solidFill>
                  <a:srgbClr val="002060"/>
                </a:solidFill>
              </a:rPr>
              <a:t>estos recursos propios son fundamentales para la continuidad operacional y evitar que las crisis se profundicen</a:t>
            </a:r>
            <a:r>
              <a:rPr lang="es-ES" sz="1200">
                <a:solidFill>
                  <a:srgbClr val="434343"/>
                </a:solidFill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Enfrentados a tener que pagar impuestos por una renta que no recibirán, </a:t>
            </a:r>
            <a:r>
              <a:rPr lang="es-ES" sz="1200">
                <a:solidFill>
                  <a:srgbClr val="002060"/>
                </a:solidFill>
              </a:rPr>
              <a:t>socios y/o accionistas optarán por recibir efectivamente estos recursos y no dejarlos como ahorro en la empresa.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Este sistema afecta de manera negativa a las rentas de las personas que viven de retiros o dividendos, ya que pagan una tasa efectiva muy superior.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</a:pPr>
            <a:r>
              <a:rPr lang="es-ES" sz="1200">
                <a:solidFill>
                  <a:srgbClr val="002060"/>
                </a:solidFill>
              </a:rPr>
              <a:t>Las personas cuyas tasas efectivas de impuesto Global Complementario (tributos personales) sean menores a 22%, podrán reliquidar (o sea, descontar) el IRC, considerándolas -en este caso- una renta gravada con el impuesto Global Complementario, ajustando su carga tributaria según la totalidad de sus ingresos.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</a:endParaRPr>
          </a:p>
        </p:txBody>
      </p:sp>
      <p:sp>
        <p:nvSpPr>
          <p:cNvPr id="227" name="Google Shape;227;p17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p1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r>
              <a:rPr lang="es-ES" sz="1200">
                <a:solidFill>
                  <a:srgbClr val="434343"/>
                </a:solidFill>
              </a:rPr>
              <a:t>La desintegración del sistema tributario y la creación del Impuesto a las Rentas del Capital </a:t>
            </a:r>
            <a:r>
              <a:rPr lang="es-ES" sz="1200">
                <a:solidFill>
                  <a:srgbClr val="002060"/>
                </a:solidFill>
              </a:rPr>
              <a:t>suponen que la totalidad de las ganancias que genera una empresa termina siendo renta para sus dueños</a:t>
            </a:r>
            <a:r>
              <a:rPr lang="es-ES" sz="1200">
                <a:solidFill>
                  <a:srgbClr val="434343"/>
                </a:solidFill>
              </a:rPr>
              <a:t> (socios y/o accionistas), lo que debe quedar reflejado en el monto de los impuestos finales que paguen.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Sin embargo, es probable que socios y/o accionistas </a:t>
            </a:r>
            <a:r>
              <a:rPr lang="es-ES" sz="1200">
                <a:solidFill>
                  <a:srgbClr val="002060"/>
                </a:solidFill>
              </a:rPr>
              <a:t>nunca reciban el 100% de las ganancias</a:t>
            </a:r>
            <a:r>
              <a:rPr lang="es-ES" sz="1200">
                <a:solidFill>
                  <a:srgbClr val="434343"/>
                </a:solidFill>
              </a:rPr>
              <a:t>. Un porcentaje </a:t>
            </a:r>
            <a:r>
              <a:rPr lang="es-ES" sz="1200">
                <a:solidFill>
                  <a:srgbClr val="002060"/>
                </a:solidFill>
              </a:rPr>
              <a:t>queda como ahorro o se reinvierte en la empresa para que aumente su producción y/o aborde nuevos proyectos</a:t>
            </a:r>
            <a:r>
              <a:rPr lang="es-ES" sz="1200">
                <a:solidFill>
                  <a:srgbClr val="434343"/>
                </a:solidFill>
              </a:rPr>
              <a:t>, creando así más empleo y dinamizando la economía.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 momentos de crisis económica –en que aumentan las restricciones para acceder a financiamiento, como vemos en la actualidad– </a:t>
            </a:r>
            <a:r>
              <a:rPr lang="es-ES" sz="1200">
                <a:solidFill>
                  <a:srgbClr val="002060"/>
                </a:solidFill>
              </a:rPr>
              <a:t>estos recursos propios son fundamentales para la continuidad operacional y evitar que las crisis se profundicen</a:t>
            </a:r>
            <a:r>
              <a:rPr lang="es-ES" sz="1200">
                <a:solidFill>
                  <a:srgbClr val="434343"/>
                </a:solidFill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Enfrentados a tener que pagar impuestos por una renta que no recibirán, </a:t>
            </a:r>
            <a:r>
              <a:rPr lang="es-ES" sz="1200">
                <a:solidFill>
                  <a:srgbClr val="002060"/>
                </a:solidFill>
              </a:rPr>
              <a:t>socios y/o accionistas optarán por recibir efectivamente estos recursos y no dejarlos como ahorro en la empresa.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Este sistema afecta de manera negativa a las rentas de las personas que viven de retiros o dividendos, ya que pagan una tasa efectiva muy superior.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</a:pPr>
            <a:r>
              <a:rPr lang="es-ES" sz="1200">
                <a:solidFill>
                  <a:srgbClr val="002060"/>
                </a:solidFill>
              </a:rPr>
              <a:t>Las personas cuyas tasas efectivas de impuesto Global Complementario (tributos personales) sean menores a 22%, podrán reliquidar (o sea, descontar) el IRC, considerándolas -en este caso- una renta gravada con el impuesto Global Complementario, ajustando su carga tributaria según la totalidad de sus ingresos.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</a:endParaRPr>
          </a:p>
        </p:txBody>
      </p:sp>
      <p:sp>
        <p:nvSpPr>
          <p:cNvPr id="236" name="Google Shape;236;p18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1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r>
              <a:rPr lang="es-ES" sz="1200">
                <a:solidFill>
                  <a:srgbClr val="434343"/>
                </a:solidFill>
              </a:rPr>
              <a:t>La desintegración del sistema tributario y la creación del Impuesto a las Rentas del Capital </a:t>
            </a:r>
            <a:r>
              <a:rPr lang="es-ES" sz="1200">
                <a:solidFill>
                  <a:srgbClr val="002060"/>
                </a:solidFill>
              </a:rPr>
              <a:t>suponen que la totalidad de las ganancias que genera una empresa termina siendo renta para sus dueños</a:t>
            </a:r>
            <a:r>
              <a:rPr lang="es-ES" sz="1200">
                <a:solidFill>
                  <a:srgbClr val="434343"/>
                </a:solidFill>
              </a:rPr>
              <a:t> (socios y/o accionistas), lo que debe quedar reflejado en el monto de los impuestos finales que paguen.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Sin embargo, es probable que socios y/o accionistas </a:t>
            </a:r>
            <a:r>
              <a:rPr lang="es-ES" sz="1200">
                <a:solidFill>
                  <a:srgbClr val="002060"/>
                </a:solidFill>
              </a:rPr>
              <a:t>nunca reciban el 100% de las ganancias</a:t>
            </a:r>
            <a:r>
              <a:rPr lang="es-ES" sz="1200">
                <a:solidFill>
                  <a:srgbClr val="434343"/>
                </a:solidFill>
              </a:rPr>
              <a:t>. Un porcentaje </a:t>
            </a:r>
            <a:r>
              <a:rPr lang="es-ES" sz="1200">
                <a:solidFill>
                  <a:srgbClr val="002060"/>
                </a:solidFill>
              </a:rPr>
              <a:t>queda como ahorro o se reinvierte en la empresa para que aumente su producción y/o aborde nuevos proyectos</a:t>
            </a:r>
            <a:r>
              <a:rPr lang="es-ES" sz="1200">
                <a:solidFill>
                  <a:srgbClr val="434343"/>
                </a:solidFill>
              </a:rPr>
              <a:t>, creando así más empleo y dinamizando la economía.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 momentos de crisis económica –en que aumentan las restricciones para acceder a financiamiento, como vemos en la actualidad– </a:t>
            </a:r>
            <a:r>
              <a:rPr lang="es-ES" sz="1200">
                <a:solidFill>
                  <a:srgbClr val="002060"/>
                </a:solidFill>
              </a:rPr>
              <a:t>estos recursos propios son fundamentales para la continuidad operacional y evitar que las crisis se profundicen</a:t>
            </a:r>
            <a:r>
              <a:rPr lang="es-ES" sz="1200">
                <a:solidFill>
                  <a:srgbClr val="434343"/>
                </a:solidFill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Enfrentados a tener que pagar impuestos por una renta que no recibirán, </a:t>
            </a:r>
            <a:r>
              <a:rPr lang="es-ES" sz="1200">
                <a:solidFill>
                  <a:srgbClr val="002060"/>
                </a:solidFill>
              </a:rPr>
              <a:t>socios y/o accionistas optarán por recibir efectivamente estos recursos y no dejarlos como ahorro en la empresa.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Este sistema afecta de manera negativa a las rentas de las personas que viven de retiros o dividendos, ya que pagan una tasa efectiva muy superior.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</a:pPr>
            <a:r>
              <a:rPr lang="es-ES" sz="1200">
                <a:solidFill>
                  <a:srgbClr val="002060"/>
                </a:solidFill>
              </a:rPr>
              <a:t>Las personas cuyas tasas efectivas de impuesto Global Complementario (tributos personales) sean menores a 22%, podrán reliquidar (o sea, descontar) el IRC, considerándolas -en este caso- una renta gravada con el impuesto Global Complementario, ajustando su carga tributaria según la totalidad de sus ingresos.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</a:endParaRPr>
          </a:p>
        </p:txBody>
      </p:sp>
      <p:sp>
        <p:nvSpPr>
          <p:cNvPr id="246" name="Google Shape;246;p19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r>
              <a:rPr lang="es-ES" sz="1200">
                <a:solidFill>
                  <a:srgbClr val="434343"/>
                </a:solidFill>
              </a:rPr>
              <a:t>La desintegración del sistema tributario y la creación del Impuesto a las Rentas del Capital </a:t>
            </a:r>
            <a:r>
              <a:rPr lang="es-ES" sz="1200">
                <a:solidFill>
                  <a:srgbClr val="002060"/>
                </a:solidFill>
              </a:rPr>
              <a:t>suponen que la totalidad de las ganancias que genera una empresa termina siendo renta para sus dueños</a:t>
            </a:r>
            <a:r>
              <a:rPr lang="es-ES" sz="1200">
                <a:solidFill>
                  <a:srgbClr val="434343"/>
                </a:solidFill>
              </a:rPr>
              <a:t> (socios y/o accionistas), lo que debe quedar reflejado en el monto de los impuestos finales que paguen.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Sin embargo, es probable que socios y/o accionistas </a:t>
            </a:r>
            <a:r>
              <a:rPr lang="es-ES" sz="1200">
                <a:solidFill>
                  <a:srgbClr val="002060"/>
                </a:solidFill>
              </a:rPr>
              <a:t>nunca reciban el 100% de las ganancias</a:t>
            </a:r>
            <a:r>
              <a:rPr lang="es-ES" sz="1200">
                <a:solidFill>
                  <a:srgbClr val="434343"/>
                </a:solidFill>
              </a:rPr>
              <a:t>. Un porcentaje </a:t>
            </a:r>
            <a:r>
              <a:rPr lang="es-ES" sz="1200">
                <a:solidFill>
                  <a:srgbClr val="002060"/>
                </a:solidFill>
              </a:rPr>
              <a:t>queda como ahorro o se reinvierte en la empresa para que aumente su producción y/o aborde nuevos proyectos</a:t>
            </a:r>
            <a:r>
              <a:rPr lang="es-ES" sz="1200">
                <a:solidFill>
                  <a:srgbClr val="434343"/>
                </a:solidFill>
              </a:rPr>
              <a:t>, creando así más empleo y dinamizando la economía.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 momentos de crisis económica –en que aumentan las restricciones para acceder a financiamiento, como vemos en la actualidad– </a:t>
            </a:r>
            <a:r>
              <a:rPr lang="es-ES" sz="1200">
                <a:solidFill>
                  <a:srgbClr val="002060"/>
                </a:solidFill>
              </a:rPr>
              <a:t>estos recursos propios son fundamentales para la continuidad operacional y evitar que las crisis se profundicen</a:t>
            </a:r>
            <a:r>
              <a:rPr lang="es-ES" sz="1200">
                <a:solidFill>
                  <a:srgbClr val="434343"/>
                </a:solidFill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Enfrentados a tener que pagar impuestos por una renta que no recibirán, </a:t>
            </a:r>
            <a:r>
              <a:rPr lang="es-ES" sz="1200">
                <a:solidFill>
                  <a:srgbClr val="002060"/>
                </a:solidFill>
              </a:rPr>
              <a:t>socios y/o accionistas optarán por recibir efectivamente estos recursos y no dejarlos como ahorro en la empresa.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Este sistema afecta de manera negativa a las rentas de las personas que viven de retiros o dividendos, ya que pagan una tasa efectiva muy superior.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</a:pPr>
            <a:r>
              <a:rPr lang="es-ES" sz="1200">
                <a:solidFill>
                  <a:srgbClr val="002060"/>
                </a:solidFill>
              </a:rPr>
              <a:t>Las personas cuyas tasas efectivas de impuesto Global Complementario (tributos personales) sean menores a 22%, podrán reliquidar (o sea, descontar) el IRC, considerándolas -en este caso- una renta gravada con el impuesto Global Complementario, ajustando su carga tributaria según la totalidad de sus ingresos.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</a:endParaRPr>
          </a:p>
        </p:txBody>
      </p:sp>
      <p:sp>
        <p:nvSpPr>
          <p:cNvPr id="80" name="Google Shape;80;p2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p2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r>
              <a:rPr lang="es-ES" sz="1200">
                <a:solidFill>
                  <a:srgbClr val="434343"/>
                </a:solidFill>
              </a:rPr>
              <a:t>La desintegración del sistema tributario y la creación del Impuesto a las Rentas del Capital </a:t>
            </a:r>
            <a:r>
              <a:rPr lang="es-ES" sz="1200">
                <a:solidFill>
                  <a:srgbClr val="002060"/>
                </a:solidFill>
              </a:rPr>
              <a:t>suponen que la totalidad de las ganancias que genera una empresa termina siendo renta para sus dueños</a:t>
            </a:r>
            <a:r>
              <a:rPr lang="es-ES" sz="1200">
                <a:solidFill>
                  <a:srgbClr val="434343"/>
                </a:solidFill>
              </a:rPr>
              <a:t> (socios y/o accionistas), lo que debe quedar reflejado en el monto de los impuestos finales que paguen.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Sin embargo, es probable que socios y/o accionistas </a:t>
            </a:r>
            <a:r>
              <a:rPr lang="es-ES" sz="1200">
                <a:solidFill>
                  <a:srgbClr val="002060"/>
                </a:solidFill>
              </a:rPr>
              <a:t>nunca reciban el 100% de las ganancias</a:t>
            </a:r>
            <a:r>
              <a:rPr lang="es-ES" sz="1200">
                <a:solidFill>
                  <a:srgbClr val="434343"/>
                </a:solidFill>
              </a:rPr>
              <a:t>. Un porcentaje </a:t>
            </a:r>
            <a:r>
              <a:rPr lang="es-ES" sz="1200">
                <a:solidFill>
                  <a:srgbClr val="002060"/>
                </a:solidFill>
              </a:rPr>
              <a:t>queda como ahorro o se reinvierte en la empresa para que aumente su producción y/o aborde nuevos proyectos</a:t>
            </a:r>
            <a:r>
              <a:rPr lang="es-ES" sz="1200">
                <a:solidFill>
                  <a:srgbClr val="434343"/>
                </a:solidFill>
              </a:rPr>
              <a:t>, creando así más empleo y dinamizando la economía.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 momentos de crisis económica –en que aumentan las restricciones para acceder a financiamiento, como vemos en la actualidad– </a:t>
            </a:r>
            <a:r>
              <a:rPr lang="es-ES" sz="1200">
                <a:solidFill>
                  <a:srgbClr val="002060"/>
                </a:solidFill>
              </a:rPr>
              <a:t>estos recursos propios son fundamentales para la continuidad operacional y evitar que las crisis se profundicen</a:t>
            </a:r>
            <a:r>
              <a:rPr lang="es-ES" sz="1200">
                <a:solidFill>
                  <a:srgbClr val="434343"/>
                </a:solidFill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Enfrentados a tener que pagar impuestos por una renta que no recibirán, </a:t>
            </a:r>
            <a:r>
              <a:rPr lang="es-ES" sz="1200">
                <a:solidFill>
                  <a:srgbClr val="002060"/>
                </a:solidFill>
              </a:rPr>
              <a:t>socios y/o accionistas optarán por recibir efectivamente estos recursos y no dejarlos como ahorro en la empresa.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Este sistema afecta de manera negativa a las rentas de las personas que viven de retiros o dividendos, ya que pagan una tasa efectiva muy superior.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</a:pPr>
            <a:r>
              <a:rPr lang="es-ES" sz="1200">
                <a:solidFill>
                  <a:srgbClr val="002060"/>
                </a:solidFill>
              </a:rPr>
              <a:t>Las personas cuyas tasas efectivas de impuesto Global Complementario (tributos personales) sean menores a 22%, podrán reliquidar (o sea, descontar) el IRC, considerándolas -en este caso- una renta gravada con el impuesto Global Complementario, ajustando su carga tributaria según la totalidad de sus ingresos.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</a:endParaRPr>
          </a:p>
        </p:txBody>
      </p:sp>
      <p:sp>
        <p:nvSpPr>
          <p:cNvPr id="257" name="Google Shape;257;p20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p2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r>
              <a:rPr lang="es-ES" sz="1200">
                <a:solidFill>
                  <a:srgbClr val="434343"/>
                </a:solidFill>
              </a:rPr>
              <a:t>La desintegración del sistema tributario y la creación del Impuesto a las Rentas del Capital </a:t>
            </a:r>
            <a:r>
              <a:rPr lang="es-ES" sz="1200">
                <a:solidFill>
                  <a:srgbClr val="002060"/>
                </a:solidFill>
              </a:rPr>
              <a:t>suponen que la totalidad de las ganancias que genera una empresa termina siendo renta para sus dueños</a:t>
            </a:r>
            <a:r>
              <a:rPr lang="es-ES" sz="1200">
                <a:solidFill>
                  <a:srgbClr val="434343"/>
                </a:solidFill>
              </a:rPr>
              <a:t> (socios y/o accionistas), lo que debe quedar reflejado en el monto de los impuestos finales que paguen.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Sin embargo, es probable que socios y/o accionistas </a:t>
            </a:r>
            <a:r>
              <a:rPr lang="es-ES" sz="1200">
                <a:solidFill>
                  <a:srgbClr val="002060"/>
                </a:solidFill>
              </a:rPr>
              <a:t>nunca reciban el 100% de las ganancias</a:t>
            </a:r>
            <a:r>
              <a:rPr lang="es-ES" sz="1200">
                <a:solidFill>
                  <a:srgbClr val="434343"/>
                </a:solidFill>
              </a:rPr>
              <a:t>. Un porcentaje </a:t>
            </a:r>
            <a:r>
              <a:rPr lang="es-ES" sz="1200">
                <a:solidFill>
                  <a:srgbClr val="002060"/>
                </a:solidFill>
              </a:rPr>
              <a:t>queda como ahorro o se reinvierte en la empresa para que aumente su producción y/o aborde nuevos proyectos</a:t>
            </a:r>
            <a:r>
              <a:rPr lang="es-ES" sz="1200">
                <a:solidFill>
                  <a:srgbClr val="434343"/>
                </a:solidFill>
              </a:rPr>
              <a:t>, creando así más empleo y dinamizando la economía.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 momentos de crisis económica –en que aumentan las restricciones para acceder a financiamiento, como vemos en la actualidad– </a:t>
            </a:r>
            <a:r>
              <a:rPr lang="es-ES" sz="1200">
                <a:solidFill>
                  <a:srgbClr val="002060"/>
                </a:solidFill>
              </a:rPr>
              <a:t>estos recursos propios son fundamentales para la continuidad operacional y evitar que las crisis se profundicen</a:t>
            </a:r>
            <a:r>
              <a:rPr lang="es-ES" sz="1200">
                <a:solidFill>
                  <a:srgbClr val="434343"/>
                </a:solidFill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Enfrentados a tener que pagar impuestos por una renta que no recibirán, </a:t>
            </a:r>
            <a:r>
              <a:rPr lang="es-ES" sz="1200">
                <a:solidFill>
                  <a:srgbClr val="002060"/>
                </a:solidFill>
              </a:rPr>
              <a:t>socios y/o accionistas optarán por recibir efectivamente estos recursos y no dejarlos como ahorro en la empresa.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Este sistema afecta de manera negativa a las rentas de las personas que viven de retiros o dividendos, ya que pagan una tasa efectiva muy superior.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</a:pPr>
            <a:r>
              <a:rPr lang="es-ES" sz="1200">
                <a:solidFill>
                  <a:srgbClr val="002060"/>
                </a:solidFill>
              </a:rPr>
              <a:t>Las personas cuyas tasas efectivas de impuesto Global Complementario (tributos personales) sean menores a 22%, podrán reliquidar (o sea, descontar) el IRC, considerándolas -en este caso- una renta gravada con el impuesto Global Complementario, ajustando su carga tributaria según la totalidad de sus ingresos.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</a:endParaRPr>
          </a:p>
        </p:txBody>
      </p:sp>
      <p:sp>
        <p:nvSpPr>
          <p:cNvPr id="265" name="Google Shape;265;p21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p2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r>
              <a:rPr lang="es-ES" sz="1200">
                <a:solidFill>
                  <a:srgbClr val="434343"/>
                </a:solidFill>
              </a:rPr>
              <a:t>La desintegración del sistema tributario y la creación del Impuesto a las Rentas del Capital </a:t>
            </a:r>
            <a:r>
              <a:rPr lang="es-ES" sz="1200">
                <a:solidFill>
                  <a:srgbClr val="002060"/>
                </a:solidFill>
              </a:rPr>
              <a:t>suponen que la totalidad de las ganancias que genera una empresa termina siendo renta para sus dueños</a:t>
            </a:r>
            <a:r>
              <a:rPr lang="es-ES" sz="1200">
                <a:solidFill>
                  <a:srgbClr val="434343"/>
                </a:solidFill>
              </a:rPr>
              <a:t> (socios y/o accionistas), lo que debe quedar reflejado en el monto de los impuestos finales que paguen.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Sin embargo, es probable que socios y/o accionistas </a:t>
            </a:r>
            <a:r>
              <a:rPr lang="es-ES" sz="1200">
                <a:solidFill>
                  <a:srgbClr val="002060"/>
                </a:solidFill>
              </a:rPr>
              <a:t>nunca reciban el 100% de las ganancias</a:t>
            </a:r>
            <a:r>
              <a:rPr lang="es-ES" sz="1200">
                <a:solidFill>
                  <a:srgbClr val="434343"/>
                </a:solidFill>
              </a:rPr>
              <a:t>. Un porcentaje </a:t>
            </a:r>
            <a:r>
              <a:rPr lang="es-ES" sz="1200">
                <a:solidFill>
                  <a:srgbClr val="002060"/>
                </a:solidFill>
              </a:rPr>
              <a:t>queda como ahorro o se reinvierte en la empresa para que aumente su producción y/o aborde nuevos proyectos</a:t>
            </a:r>
            <a:r>
              <a:rPr lang="es-ES" sz="1200">
                <a:solidFill>
                  <a:srgbClr val="434343"/>
                </a:solidFill>
              </a:rPr>
              <a:t>, creando así más empleo y dinamizando la economía.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 momentos de crisis económica –en que aumentan las restricciones para acceder a financiamiento, como vemos en la actualidad– </a:t>
            </a:r>
            <a:r>
              <a:rPr lang="es-ES" sz="1200">
                <a:solidFill>
                  <a:srgbClr val="002060"/>
                </a:solidFill>
              </a:rPr>
              <a:t>estos recursos propios son fundamentales para la continuidad operacional y evitar que las crisis se profundicen</a:t>
            </a:r>
            <a:r>
              <a:rPr lang="es-ES" sz="1200">
                <a:solidFill>
                  <a:srgbClr val="434343"/>
                </a:solidFill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Enfrentados a tener que pagar impuestos por una renta que no recibirán, </a:t>
            </a:r>
            <a:r>
              <a:rPr lang="es-ES" sz="1200">
                <a:solidFill>
                  <a:srgbClr val="002060"/>
                </a:solidFill>
              </a:rPr>
              <a:t>socios y/o accionistas optarán por recibir efectivamente estos recursos y no dejarlos como ahorro en la empresa.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Este sistema afecta de manera negativa a las rentas de las personas que viven de retiros o dividendos, ya que pagan una tasa efectiva muy superior.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</a:pPr>
            <a:r>
              <a:rPr lang="es-ES" sz="1200">
                <a:solidFill>
                  <a:srgbClr val="002060"/>
                </a:solidFill>
              </a:rPr>
              <a:t>Las personas cuyas tasas efectivas de impuesto Global Complementario (tributos personales) sean menores a 22%, podrán reliquidar (o sea, descontar) el IRC, considerándolas -en este caso- una renta gravada con el impuesto Global Complementario, ajustando su carga tributaria según la totalidad de sus ingresos.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</a:endParaRPr>
          </a:p>
        </p:txBody>
      </p:sp>
      <p:sp>
        <p:nvSpPr>
          <p:cNvPr id="265" name="Google Shape;265;p21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0531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¿Cuáles son las medidas específicas que ponen el foco en aumentar la inversión?:</a:t>
            </a:r>
            <a:endParaRPr/>
          </a:p>
          <a:p>
            <a:pPr marL="0" lvl="0" indent="-6350" algn="l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AutoNum type="arabicPeriod"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Generar ccondiciones básicas para las personas y las inversiones (</a:t>
            </a:r>
            <a:r>
              <a:rPr lang="es-E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Pago y puesta al día de todos los compromisos públicos y de empresas públicas atrasados)</a:t>
            </a:r>
            <a:endParaRPr/>
          </a:p>
          <a:p>
            <a:pPr marL="0" lvl="0" indent="-63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"/>
              <a:buFont typeface="Arial"/>
              <a:buAutoNum type="arabicPeriod"/>
            </a:pPr>
            <a:r>
              <a:rPr lang="es-E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Estabilidad Regulatoria</a:t>
            </a:r>
            <a:endParaRPr/>
          </a:p>
          <a:p>
            <a:pPr marL="0" lvl="0" indent="-63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"/>
              <a:buFont typeface="Arial"/>
              <a:buAutoNum type="arabicPeriod"/>
            </a:pPr>
            <a:r>
              <a:rPr lang="es-E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Modernización del Estado</a:t>
            </a:r>
            <a:endParaRPr/>
          </a:p>
          <a:p>
            <a:pPr marL="0" lvl="0" indent="-63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"/>
              <a:buFont typeface="Arial"/>
              <a:buAutoNum type="arabicPeriod"/>
            </a:pPr>
            <a:r>
              <a:rPr lang="es-E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Certeza jurídica</a:t>
            </a:r>
            <a:endParaRPr/>
          </a:p>
          <a:p>
            <a:pPr marL="0" lvl="0" indent="-63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"/>
              <a:buFont typeface="Arial"/>
              <a:buAutoNum type="arabicPeriod"/>
            </a:pPr>
            <a:r>
              <a:rPr lang="es-E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Incentivos Tributarios a la inversión</a:t>
            </a:r>
            <a:endParaRPr/>
          </a:p>
          <a:p>
            <a:pPr marL="0" lvl="0" indent="-63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"/>
              <a:buFont typeface="Arial"/>
              <a:buAutoNum type="arabicPeriod"/>
            </a:pPr>
            <a:r>
              <a:rPr lang="es-E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Mejorar sistema de contratación pública</a:t>
            </a:r>
            <a:endParaRPr/>
          </a:p>
          <a:p>
            <a:pPr marL="0" lvl="0" indent="-63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"/>
              <a:buFont typeface="Arial"/>
              <a:buAutoNum type="arabicPeriod"/>
            </a:pPr>
            <a:r>
              <a:rPr lang="es-E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Propender a la planificación de infraestructura pública de largo plazo</a:t>
            </a:r>
            <a:endParaRPr/>
          </a:p>
          <a:p>
            <a:pPr marL="0" lvl="0" indent="-63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"/>
              <a:buFont typeface="Arial"/>
              <a:buAutoNum type="arabicPeriod"/>
            </a:pPr>
            <a:r>
              <a:rPr lang="es-E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Y, finalmente, actualizar nuestra planificación urbana, actualmente obsoleta y sin una visión sostenible de nuestras ciudades.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</a:pPr>
            <a:endParaRPr sz="1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0"/>
              <a:buFont typeface="Arial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710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r>
              <a:rPr lang="es-ES" sz="1200">
                <a:solidFill>
                  <a:srgbClr val="434343"/>
                </a:solidFill>
              </a:rPr>
              <a:t>La desintegración del sistema tributario y la creación del Impuesto a las Rentas del Capital </a:t>
            </a:r>
            <a:r>
              <a:rPr lang="es-ES" sz="1200">
                <a:solidFill>
                  <a:srgbClr val="002060"/>
                </a:solidFill>
              </a:rPr>
              <a:t>suponen que la totalidad de las ganancias que genera una empresa termina siendo renta para sus dueños</a:t>
            </a:r>
            <a:r>
              <a:rPr lang="es-ES" sz="1200">
                <a:solidFill>
                  <a:srgbClr val="434343"/>
                </a:solidFill>
              </a:rPr>
              <a:t> (socios y/o accionistas), lo que debe quedar reflejado en el monto de los impuestos finales que paguen.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Sin embargo, es probable que socios y/o accionistas </a:t>
            </a:r>
            <a:r>
              <a:rPr lang="es-ES" sz="1200">
                <a:solidFill>
                  <a:srgbClr val="002060"/>
                </a:solidFill>
              </a:rPr>
              <a:t>nunca reciban el 100% de las ganancias</a:t>
            </a:r>
            <a:r>
              <a:rPr lang="es-ES" sz="1200">
                <a:solidFill>
                  <a:srgbClr val="434343"/>
                </a:solidFill>
              </a:rPr>
              <a:t>. Un porcentaje </a:t>
            </a:r>
            <a:r>
              <a:rPr lang="es-ES" sz="1200">
                <a:solidFill>
                  <a:srgbClr val="002060"/>
                </a:solidFill>
              </a:rPr>
              <a:t>queda como ahorro o se reinvierte en la empresa para que aumente su producción y/o aborde nuevos proyectos</a:t>
            </a:r>
            <a:r>
              <a:rPr lang="es-ES" sz="1200">
                <a:solidFill>
                  <a:srgbClr val="434343"/>
                </a:solidFill>
              </a:rPr>
              <a:t>, creando así más empleo y dinamizando la economía.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 momentos de crisis económica –en que aumentan las restricciones para acceder a financiamiento, como vemos en la actualidad– </a:t>
            </a:r>
            <a:r>
              <a:rPr lang="es-ES" sz="1200">
                <a:solidFill>
                  <a:srgbClr val="002060"/>
                </a:solidFill>
              </a:rPr>
              <a:t>estos recursos propios son fundamentales para la continuidad operacional y evitar que las crisis se profundicen</a:t>
            </a:r>
            <a:r>
              <a:rPr lang="es-ES" sz="1200">
                <a:solidFill>
                  <a:srgbClr val="434343"/>
                </a:solidFill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Enfrentados a tener que pagar impuestos por una renta que no recibirán, </a:t>
            </a:r>
            <a:r>
              <a:rPr lang="es-ES" sz="1200">
                <a:solidFill>
                  <a:srgbClr val="002060"/>
                </a:solidFill>
              </a:rPr>
              <a:t>socios y/o accionistas optarán por recibir efectivamente estos recursos y no dejarlos como ahorro en la empresa.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Este sistema afecta de manera negativa a las rentas de las personas que viven de retiros o dividendos, ya que pagan una tasa efectiva muy superior.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</a:pPr>
            <a:r>
              <a:rPr lang="es-ES" sz="1200">
                <a:solidFill>
                  <a:srgbClr val="002060"/>
                </a:solidFill>
              </a:rPr>
              <a:t>Las personas cuyas tasas efectivas de impuesto Global Complementario (tributos personales) sean menores a 22%, podrán reliquidar (o sea, descontar) el IRC, considerándolas -en este caso- una renta gravada con el impuesto Global Complementario, ajustando su carga tributaria según la totalidad de sus ingresos.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</a:endParaRPr>
          </a:p>
        </p:txBody>
      </p:sp>
      <p:sp>
        <p:nvSpPr>
          <p:cNvPr id="87" name="Google Shape;87;p3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r>
              <a:rPr lang="es-ES" sz="1200">
                <a:solidFill>
                  <a:srgbClr val="434343"/>
                </a:solidFill>
              </a:rPr>
              <a:t>La desintegración del sistema tributario y la creación del Impuesto a las Rentas del Capital </a:t>
            </a:r>
            <a:r>
              <a:rPr lang="es-ES" sz="1200">
                <a:solidFill>
                  <a:srgbClr val="002060"/>
                </a:solidFill>
              </a:rPr>
              <a:t>suponen que la totalidad de las ganancias que genera una empresa termina siendo renta para sus dueños</a:t>
            </a:r>
            <a:r>
              <a:rPr lang="es-ES" sz="1200">
                <a:solidFill>
                  <a:srgbClr val="434343"/>
                </a:solidFill>
              </a:rPr>
              <a:t> (socios y/o accionistas), lo que debe quedar reflejado en el monto de los impuestos finales que paguen.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Sin embargo, es probable que socios y/o accionistas </a:t>
            </a:r>
            <a:r>
              <a:rPr lang="es-ES" sz="1200">
                <a:solidFill>
                  <a:srgbClr val="002060"/>
                </a:solidFill>
              </a:rPr>
              <a:t>nunca reciban el 100% de las ganancias</a:t>
            </a:r>
            <a:r>
              <a:rPr lang="es-ES" sz="1200">
                <a:solidFill>
                  <a:srgbClr val="434343"/>
                </a:solidFill>
              </a:rPr>
              <a:t>. Un porcentaje </a:t>
            </a:r>
            <a:r>
              <a:rPr lang="es-ES" sz="1200">
                <a:solidFill>
                  <a:srgbClr val="002060"/>
                </a:solidFill>
              </a:rPr>
              <a:t>queda como ahorro o se reinvierte en la empresa para que aumente su producción y/o aborde nuevos proyectos</a:t>
            </a:r>
            <a:r>
              <a:rPr lang="es-ES" sz="1200">
                <a:solidFill>
                  <a:srgbClr val="434343"/>
                </a:solidFill>
              </a:rPr>
              <a:t>, creando así más empleo y dinamizando la economía.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 momentos de crisis económica –en que aumentan las restricciones para acceder a financiamiento, como vemos en la actualidad– </a:t>
            </a:r>
            <a:r>
              <a:rPr lang="es-ES" sz="1200">
                <a:solidFill>
                  <a:srgbClr val="002060"/>
                </a:solidFill>
              </a:rPr>
              <a:t>estos recursos propios son fundamentales para la continuidad operacional y evitar que las crisis se profundicen</a:t>
            </a:r>
            <a:r>
              <a:rPr lang="es-ES" sz="1200">
                <a:solidFill>
                  <a:srgbClr val="434343"/>
                </a:solidFill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Enfrentados a tener que pagar impuestos por una renta que no recibirán, </a:t>
            </a:r>
            <a:r>
              <a:rPr lang="es-ES" sz="1200">
                <a:solidFill>
                  <a:srgbClr val="002060"/>
                </a:solidFill>
              </a:rPr>
              <a:t>socios y/o accionistas optarán por recibir efectivamente estos recursos y no dejarlos como ahorro en la empresa.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Este sistema afecta de manera negativa a las rentas de las personas que viven de retiros o dividendos, ya que pagan una tasa efectiva muy superior.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</a:pPr>
            <a:r>
              <a:rPr lang="es-ES" sz="1200">
                <a:solidFill>
                  <a:srgbClr val="002060"/>
                </a:solidFill>
              </a:rPr>
              <a:t>Las personas cuyas tasas efectivas de impuesto Global Complementario (tributos personales) sean menores a 22%, podrán reliquidar (o sea, descontar) el IRC, considerándolas -en este caso- una renta gravada con el impuesto Global Complementario, ajustando su carga tributaria según la totalidad de sus ingresos.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</a:endParaRPr>
          </a:p>
        </p:txBody>
      </p:sp>
      <p:sp>
        <p:nvSpPr>
          <p:cNvPr id="93" name="Google Shape;93;p4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r>
              <a:rPr lang="es-ES" sz="1200">
                <a:solidFill>
                  <a:srgbClr val="434343"/>
                </a:solidFill>
              </a:rPr>
              <a:t>La desintegración del sistema tributario y la creación del Impuesto a las Rentas del Capital </a:t>
            </a:r>
            <a:r>
              <a:rPr lang="es-ES" sz="1200">
                <a:solidFill>
                  <a:srgbClr val="002060"/>
                </a:solidFill>
              </a:rPr>
              <a:t>suponen que la totalidad de las ganancias que genera una empresa termina siendo renta para sus dueños</a:t>
            </a:r>
            <a:r>
              <a:rPr lang="es-ES" sz="1200">
                <a:solidFill>
                  <a:srgbClr val="434343"/>
                </a:solidFill>
              </a:rPr>
              <a:t> (socios y/o accionistas), lo que debe quedar reflejado en el monto de los impuestos finales que paguen.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Sin embargo, es probable que socios y/o accionistas </a:t>
            </a:r>
            <a:r>
              <a:rPr lang="es-ES" sz="1200">
                <a:solidFill>
                  <a:srgbClr val="002060"/>
                </a:solidFill>
              </a:rPr>
              <a:t>nunca reciban el 100% de las ganancias</a:t>
            </a:r>
            <a:r>
              <a:rPr lang="es-ES" sz="1200">
                <a:solidFill>
                  <a:srgbClr val="434343"/>
                </a:solidFill>
              </a:rPr>
              <a:t>. Un porcentaje </a:t>
            </a:r>
            <a:r>
              <a:rPr lang="es-ES" sz="1200">
                <a:solidFill>
                  <a:srgbClr val="002060"/>
                </a:solidFill>
              </a:rPr>
              <a:t>queda como ahorro o se reinvierte en la empresa para que aumente su producción y/o aborde nuevos proyectos</a:t>
            </a:r>
            <a:r>
              <a:rPr lang="es-ES" sz="1200">
                <a:solidFill>
                  <a:srgbClr val="434343"/>
                </a:solidFill>
              </a:rPr>
              <a:t>, creando así más empleo y dinamizando la economía.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 momentos de crisis económica –en que aumentan las restricciones para acceder a financiamiento, como vemos en la actualidad– </a:t>
            </a:r>
            <a:r>
              <a:rPr lang="es-ES" sz="1200">
                <a:solidFill>
                  <a:srgbClr val="002060"/>
                </a:solidFill>
              </a:rPr>
              <a:t>estos recursos propios son fundamentales para la continuidad operacional y evitar que las crisis se profundicen</a:t>
            </a:r>
            <a:r>
              <a:rPr lang="es-ES" sz="1200">
                <a:solidFill>
                  <a:srgbClr val="434343"/>
                </a:solidFill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Enfrentados a tener que pagar impuestos por una renta que no recibirán, </a:t>
            </a:r>
            <a:r>
              <a:rPr lang="es-ES" sz="1200">
                <a:solidFill>
                  <a:srgbClr val="002060"/>
                </a:solidFill>
              </a:rPr>
              <a:t>socios y/o accionistas optarán por recibir efectivamente estos recursos y no dejarlos como ahorro en la empresa.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Este sistema afecta de manera negativa a las rentas de las personas que viven de retiros o dividendos, ya que pagan una tasa efectiva muy superior.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</a:pPr>
            <a:r>
              <a:rPr lang="es-ES" sz="1200">
                <a:solidFill>
                  <a:srgbClr val="002060"/>
                </a:solidFill>
              </a:rPr>
              <a:t>Las personas cuyas tasas efectivas de impuesto Global Complementario (tributos personales) sean menores a 22%, podrán reliquidar (o sea, descontar) el IRC, considerándolas -en este caso- una renta gravada con el impuesto Global Complementario, ajustando su carga tributaria según la totalidad de sus ingresos.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</a:endParaRPr>
          </a:p>
        </p:txBody>
      </p:sp>
      <p:sp>
        <p:nvSpPr>
          <p:cNvPr id="108" name="Google Shape;108;p5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r>
              <a:rPr lang="es-ES" sz="1200">
                <a:solidFill>
                  <a:srgbClr val="434343"/>
                </a:solidFill>
              </a:rPr>
              <a:t>La desintegración del sistema tributario y la creación del Impuesto a las Rentas del Capital </a:t>
            </a:r>
            <a:r>
              <a:rPr lang="es-ES" sz="1200">
                <a:solidFill>
                  <a:srgbClr val="002060"/>
                </a:solidFill>
              </a:rPr>
              <a:t>suponen que la totalidad de las ganancias que genera una empresa termina siendo renta para sus dueños</a:t>
            </a:r>
            <a:r>
              <a:rPr lang="es-ES" sz="1200">
                <a:solidFill>
                  <a:srgbClr val="434343"/>
                </a:solidFill>
              </a:rPr>
              <a:t> (socios y/o accionistas), lo que debe quedar reflejado en el monto de los impuestos finales que paguen.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Sin embargo, es probable que socios y/o accionistas </a:t>
            </a:r>
            <a:r>
              <a:rPr lang="es-ES" sz="1200">
                <a:solidFill>
                  <a:srgbClr val="002060"/>
                </a:solidFill>
              </a:rPr>
              <a:t>nunca reciban el 100% de las ganancias</a:t>
            </a:r>
            <a:r>
              <a:rPr lang="es-ES" sz="1200">
                <a:solidFill>
                  <a:srgbClr val="434343"/>
                </a:solidFill>
              </a:rPr>
              <a:t>. Un porcentaje </a:t>
            </a:r>
            <a:r>
              <a:rPr lang="es-ES" sz="1200">
                <a:solidFill>
                  <a:srgbClr val="002060"/>
                </a:solidFill>
              </a:rPr>
              <a:t>queda como ahorro o se reinvierte en la empresa para que aumente su producción y/o aborde nuevos proyectos</a:t>
            </a:r>
            <a:r>
              <a:rPr lang="es-ES" sz="1200">
                <a:solidFill>
                  <a:srgbClr val="434343"/>
                </a:solidFill>
              </a:rPr>
              <a:t>, creando así más empleo y dinamizando la economía.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 momentos de crisis económica –en que aumentan las restricciones para acceder a financiamiento, como vemos en la actualidad– </a:t>
            </a:r>
            <a:r>
              <a:rPr lang="es-ES" sz="1200">
                <a:solidFill>
                  <a:srgbClr val="002060"/>
                </a:solidFill>
              </a:rPr>
              <a:t>estos recursos propios son fundamentales para la continuidad operacional y evitar que las crisis se profundicen</a:t>
            </a:r>
            <a:r>
              <a:rPr lang="es-ES" sz="1200">
                <a:solidFill>
                  <a:srgbClr val="434343"/>
                </a:solidFill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Enfrentados a tener que pagar impuestos por una renta que no recibirán, </a:t>
            </a:r>
            <a:r>
              <a:rPr lang="es-ES" sz="1200">
                <a:solidFill>
                  <a:srgbClr val="002060"/>
                </a:solidFill>
              </a:rPr>
              <a:t>socios y/o accionistas optarán por recibir efectivamente estos recursos y no dejarlos como ahorro en la empresa.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Este sistema afecta de manera negativa a las rentas de las personas que viven de retiros o dividendos, ya que pagan una tasa efectiva muy superior.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</a:pPr>
            <a:r>
              <a:rPr lang="es-ES" sz="1200">
                <a:solidFill>
                  <a:srgbClr val="002060"/>
                </a:solidFill>
              </a:rPr>
              <a:t>Las personas cuyas tasas efectivas de impuesto Global Complementario (tributos personales) sean menores a 22%, podrán reliquidar (o sea, descontar) el IRC, considerándolas -en este caso- una renta gravada con el impuesto Global Complementario, ajustando su carga tributaria según la totalidad de sus ingresos.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</a:endParaRPr>
          </a:p>
        </p:txBody>
      </p:sp>
      <p:sp>
        <p:nvSpPr>
          <p:cNvPr id="119" name="Google Shape;119;p6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r>
              <a:rPr lang="es-ES" sz="1200">
                <a:solidFill>
                  <a:srgbClr val="434343"/>
                </a:solidFill>
              </a:rPr>
              <a:t>La desintegración del sistema tributario y la creación del Impuesto a las Rentas del Capital </a:t>
            </a:r>
            <a:r>
              <a:rPr lang="es-ES" sz="1200">
                <a:solidFill>
                  <a:srgbClr val="002060"/>
                </a:solidFill>
              </a:rPr>
              <a:t>suponen que la totalidad de las ganancias que genera una empresa termina siendo renta para sus dueños</a:t>
            </a:r>
            <a:r>
              <a:rPr lang="es-ES" sz="1200">
                <a:solidFill>
                  <a:srgbClr val="434343"/>
                </a:solidFill>
              </a:rPr>
              <a:t> (socios y/o accionistas), lo que debe quedar reflejado en el monto de los impuestos finales que paguen.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Sin embargo, es probable que socios y/o accionistas </a:t>
            </a:r>
            <a:r>
              <a:rPr lang="es-ES" sz="1200">
                <a:solidFill>
                  <a:srgbClr val="002060"/>
                </a:solidFill>
              </a:rPr>
              <a:t>nunca reciban el 100% de las ganancias</a:t>
            </a:r>
            <a:r>
              <a:rPr lang="es-ES" sz="1200">
                <a:solidFill>
                  <a:srgbClr val="434343"/>
                </a:solidFill>
              </a:rPr>
              <a:t>. Un porcentaje </a:t>
            </a:r>
            <a:r>
              <a:rPr lang="es-ES" sz="1200">
                <a:solidFill>
                  <a:srgbClr val="002060"/>
                </a:solidFill>
              </a:rPr>
              <a:t>queda como ahorro o se reinvierte en la empresa para que aumente su producción y/o aborde nuevos proyectos</a:t>
            </a:r>
            <a:r>
              <a:rPr lang="es-ES" sz="1200">
                <a:solidFill>
                  <a:srgbClr val="434343"/>
                </a:solidFill>
              </a:rPr>
              <a:t>, creando así más empleo y dinamizando la economía.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 momentos de crisis económica –en que aumentan las restricciones para acceder a financiamiento, como vemos en la actualidad– </a:t>
            </a:r>
            <a:r>
              <a:rPr lang="es-ES" sz="1200">
                <a:solidFill>
                  <a:srgbClr val="002060"/>
                </a:solidFill>
              </a:rPr>
              <a:t>estos recursos propios son fundamentales para la continuidad operacional y evitar que las crisis se profundicen</a:t>
            </a:r>
            <a:r>
              <a:rPr lang="es-ES" sz="1200">
                <a:solidFill>
                  <a:srgbClr val="434343"/>
                </a:solidFill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Enfrentados a tener que pagar impuestos por una renta que no recibirán, </a:t>
            </a:r>
            <a:r>
              <a:rPr lang="es-ES" sz="1200">
                <a:solidFill>
                  <a:srgbClr val="002060"/>
                </a:solidFill>
              </a:rPr>
              <a:t>socios y/o accionistas optarán por recibir efectivamente estos recursos y no dejarlos como ahorro en la empresa.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Este sistema afecta de manera negativa a las rentas de las personas que viven de retiros o dividendos, ya que pagan una tasa efectiva muy superior.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</a:pPr>
            <a:r>
              <a:rPr lang="es-ES" sz="1200">
                <a:solidFill>
                  <a:srgbClr val="002060"/>
                </a:solidFill>
              </a:rPr>
              <a:t>Las personas cuyas tasas efectivas de impuesto Global Complementario (tributos personales) sean menores a 22%, podrán reliquidar (o sea, descontar) el IRC, considerándolas -en este caso- una renta gravada con el impuesto Global Complementario, ajustando su carga tributaria según la totalidad de sus ingresos.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</a:endParaRPr>
          </a:p>
        </p:txBody>
      </p:sp>
      <p:sp>
        <p:nvSpPr>
          <p:cNvPr id="128" name="Google Shape;128;p7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r>
              <a:rPr lang="es-ES" sz="1200">
                <a:solidFill>
                  <a:srgbClr val="434343"/>
                </a:solidFill>
              </a:rPr>
              <a:t>La desintegración del sistema tributario y la creación del Impuesto a las Rentas del Capital </a:t>
            </a:r>
            <a:r>
              <a:rPr lang="es-ES" sz="1200">
                <a:solidFill>
                  <a:srgbClr val="002060"/>
                </a:solidFill>
              </a:rPr>
              <a:t>suponen que la totalidad de las ganancias que genera una empresa termina siendo renta para sus dueños</a:t>
            </a:r>
            <a:r>
              <a:rPr lang="es-ES" sz="1200">
                <a:solidFill>
                  <a:srgbClr val="434343"/>
                </a:solidFill>
              </a:rPr>
              <a:t> (socios y/o accionistas), lo que debe quedar reflejado en el monto de los impuestos finales que paguen.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Sin embargo, es probable que socios y/o accionistas </a:t>
            </a:r>
            <a:r>
              <a:rPr lang="es-ES" sz="1200">
                <a:solidFill>
                  <a:srgbClr val="002060"/>
                </a:solidFill>
              </a:rPr>
              <a:t>nunca reciban el 100% de las ganancias</a:t>
            </a:r>
            <a:r>
              <a:rPr lang="es-ES" sz="1200">
                <a:solidFill>
                  <a:srgbClr val="434343"/>
                </a:solidFill>
              </a:rPr>
              <a:t>. Un porcentaje </a:t>
            </a:r>
            <a:r>
              <a:rPr lang="es-ES" sz="1200">
                <a:solidFill>
                  <a:srgbClr val="002060"/>
                </a:solidFill>
              </a:rPr>
              <a:t>queda como ahorro o se reinvierte en la empresa para que aumente su producción y/o aborde nuevos proyectos</a:t>
            </a:r>
            <a:r>
              <a:rPr lang="es-ES" sz="1200">
                <a:solidFill>
                  <a:srgbClr val="434343"/>
                </a:solidFill>
              </a:rPr>
              <a:t>, creando así más empleo y dinamizando la economía.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 momentos de crisis económica –en que aumentan las restricciones para acceder a financiamiento, como vemos en la actualidad– </a:t>
            </a:r>
            <a:r>
              <a:rPr lang="es-ES" sz="1200">
                <a:solidFill>
                  <a:srgbClr val="002060"/>
                </a:solidFill>
              </a:rPr>
              <a:t>estos recursos propios son fundamentales para la continuidad operacional y evitar que las crisis se profundicen</a:t>
            </a:r>
            <a:r>
              <a:rPr lang="es-ES" sz="1200">
                <a:solidFill>
                  <a:srgbClr val="434343"/>
                </a:solidFill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Enfrentados a tener que pagar impuestos por una renta que no recibirán, </a:t>
            </a:r>
            <a:r>
              <a:rPr lang="es-ES" sz="1200">
                <a:solidFill>
                  <a:srgbClr val="002060"/>
                </a:solidFill>
              </a:rPr>
              <a:t>socios y/o accionistas optarán por recibir efectivamente estos recursos y no dejarlos como ahorro en la empresa.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Este sistema afecta de manera negativa a las rentas de las personas que viven de retiros o dividendos, ya que pagan una tasa efectiva muy superior.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</a:pPr>
            <a:r>
              <a:rPr lang="es-ES" sz="1200">
                <a:solidFill>
                  <a:srgbClr val="002060"/>
                </a:solidFill>
              </a:rPr>
              <a:t>Las personas cuyas tasas efectivas de impuesto Global Complementario (tributos personales) sean menores a 22%, podrán reliquidar (o sea, descontar) el IRC, considerándolas -en este caso- una renta gravada con el impuesto Global Complementario, ajustando su carga tributaria según la totalidad de sus ingresos.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</a:endParaRPr>
          </a:p>
        </p:txBody>
      </p:sp>
      <p:sp>
        <p:nvSpPr>
          <p:cNvPr id="134" name="Google Shape;134;p8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</a:pPr>
            <a:r>
              <a:rPr lang="es-ES" sz="1200">
                <a:solidFill>
                  <a:srgbClr val="434343"/>
                </a:solidFill>
              </a:rPr>
              <a:t>La desintegración del sistema tributario y la creación del Impuesto a las Rentas del Capital </a:t>
            </a:r>
            <a:r>
              <a:rPr lang="es-ES" sz="1200">
                <a:solidFill>
                  <a:srgbClr val="002060"/>
                </a:solidFill>
              </a:rPr>
              <a:t>suponen que la totalidad de las ganancias que genera una empresa termina siendo renta para sus dueños</a:t>
            </a:r>
            <a:r>
              <a:rPr lang="es-ES" sz="1200">
                <a:solidFill>
                  <a:srgbClr val="434343"/>
                </a:solidFill>
              </a:rPr>
              <a:t> (socios y/o accionistas), lo que debe quedar reflejado en el monto de los impuestos finales que paguen.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Sin embargo, es probable que socios y/o accionistas </a:t>
            </a:r>
            <a:r>
              <a:rPr lang="es-ES" sz="1200">
                <a:solidFill>
                  <a:srgbClr val="002060"/>
                </a:solidFill>
              </a:rPr>
              <a:t>nunca reciban el 100% de las ganancias</a:t>
            </a:r>
            <a:r>
              <a:rPr lang="es-ES" sz="1200">
                <a:solidFill>
                  <a:srgbClr val="434343"/>
                </a:solidFill>
              </a:rPr>
              <a:t>. Un porcentaje </a:t>
            </a:r>
            <a:r>
              <a:rPr lang="es-ES" sz="1200">
                <a:solidFill>
                  <a:srgbClr val="002060"/>
                </a:solidFill>
              </a:rPr>
              <a:t>queda como ahorro o se reinvierte en la empresa para que aumente su producción y/o aborde nuevos proyectos</a:t>
            </a:r>
            <a:r>
              <a:rPr lang="es-ES" sz="1200">
                <a:solidFill>
                  <a:srgbClr val="434343"/>
                </a:solidFill>
              </a:rPr>
              <a:t>, creando así más empleo y dinamizando la economía.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 momentos de crisis económica –en que aumentan las restricciones para acceder a financiamiento, como vemos en la actualidad– </a:t>
            </a:r>
            <a:r>
              <a:rPr lang="es-ES" sz="1200">
                <a:solidFill>
                  <a:srgbClr val="002060"/>
                </a:solidFill>
              </a:rPr>
              <a:t>estos recursos propios son fundamentales para la continuidad operacional y evitar que las crisis se profundicen</a:t>
            </a:r>
            <a:r>
              <a:rPr lang="es-ES" sz="1200">
                <a:solidFill>
                  <a:srgbClr val="434343"/>
                </a:solidFill>
              </a:rPr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434343"/>
                </a:solidFill>
              </a:rPr>
              <a:t>Enfrentados a tener que pagar impuestos por una renta que no recibirán, </a:t>
            </a:r>
            <a:r>
              <a:rPr lang="es-ES" sz="1200">
                <a:solidFill>
                  <a:srgbClr val="002060"/>
                </a:solidFill>
              </a:rPr>
              <a:t>socios y/o accionistas optarán por recibir efectivamente estos recursos y no dejarlos como ahorro en la empresa.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s-ES" sz="1800" b="1">
                <a:latin typeface="Calibri"/>
                <a:ea typeface="Calibri"/>
                <a:cs typeface="Calibri"/>
                <a:sym typeface="Calibri"/>
              </a:rPr>
              <a:t>Este sistema afecta de manera negativa a las rentas de las personas que viven de retiros o dividendos, ya que pagan una tasa efectiva muy superior.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</a:pPr>
            <a:r>
              <a:rPr lang="es-ES" sz="1200">
                <a:solidFill>
                  <a:srgbClr val="002060"/>
                </a:solidFill>
              </a:rPr>
              <a:t>Las personas cuyas tasas efectivas de impuesto Global Complementario (tributos personales) sean menores a 22%, podrán reliquidar (o sea, descontar) el IRC, considerándolas -en este caso- una renta gravada con el impuesto Global Complementario, ajustando su carga tributaria según la totalidad de sus ingresos.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</a:endParaRPr>
          </a:p>
        </p:txBody>
      </p:sp>
      <p:sp>
        <p:nvSpPr>
          <p:cNvPr id="142" name="Google Shape;142;p9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>
  <p:cSld name="Imagen con títul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926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ransition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69926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ransition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png"/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12" Type="http://schemas.openxmlformats.org/officeDocument/2006/relationships/oleObject" Target="../embeddings/oleObject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" descr="logo cchs fondo azul.ps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075" y="5906622"/>
            <a:ext cx="2295525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"/>
          <p:cNvSpPr txBox="1"/>
          <p:nvPr/>
        </p:nvSpPr>
        <p:spPr>
          <a:xfrm>
            <a:off x="873075" y="2735922"/>
            <a:ext cx="121920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s-ES" sz="4000" b="1" i="0" u="none" strike="noStrike" cap="none" dirty="0">
                <a:solidFill>
                  <a:schemeClr val="lt1"/>
                </a:solidFill>
              </a:rPr>
              <a:t>Conectividad Vial y su </a:t>
            </a:r>
            <a:endParaRPr sz="4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s-ES" sz="4000" b="1" i="0" u="none" strike="noStrike" cap="none" dirty="0">
                <a:solidFill>
                  <a:schemeClr val="lt1"/>
                </a:solidFill>
              </a:rPr>
              <a:t>Impacto en la Calidad de Vida</a:t>
            </a:r>
            <a:endParaRPr sz="4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s-E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“Caso Residentes  Sector Ruta 160 Comuna de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s-E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San Pedro de la Paz”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" name="Google Shape;159;p10"/>
          <p:cNvGraphicFramePr/>
          <p:nvPr/>
        </p:nvGraphicFramePr>
        <p:xfrm>
          <a:off x="8414812" y="1289387"/>
          <a:ext cx="3436937" cy="43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436937" imgH="4352925" progId="Excel.Chart.8">
                  <p:embed/>
                </p:oleObj>
              </mc:Choice>
              <mc:Fallback>
                <p:oleObj r:id="rId3" imgW="3436937" imgH="4352925" progId="Excel.Chart.8">
                  <p:embed/>
                  <p:pic>
                    <p:nvPicPr>
                      <p:cNvPr id="159" name="Google Shape;159;p10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8414812" y="1289387"/>
                        <a:ext cx="3436937" cy="435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" name="Google Shape;160;p10"/>
          <p:cNvGraphicFramePr/>
          <p:nvPr/>
        </p:nvGraphicFramePr>
        <p:xfrm>
          <a:off x="4585762" y="1289387"/>
          <a:ext cx="3436937" cy="43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436937" imgH="4352925" progId="Excel.Chart.8">
                  <p:embed/>
                </p:oleObj>
              </mc:Choice>
              <mc:Fallback>
                <p:oleObj r:id="rId5" imgW="3436937" imgH="4352925" progId="Excel.Chart.8">
                  <p:embed/>
                  <p:pic>
                    <p:nvPicPr>
                      <p:cNvPr id="160" name="Google Shape;160;p10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4585762" y="1289387"/>
                        <a:ext cx="3436937" cy="435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Google Shape;161;p10"/>
          <p:cNvGraphicFramePr/>
          <p:nvPr/>
        </p:nvGraphicFramePr>
        <p:xfrm>
          <a:off x="252412" y="28575"/>
          <a:ext cx="4154487" cy="651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154487" imgH="6511925" progId="Excel.Chart.8">
                  <p:embed/>
                </p:oleObj>
              </mc:Choice>
              <mc:Fallback>
                <p:oleObj r:id="rId7" imgW="4154487" imgH="6511925" progId="Excel.Chart.8">
                  <p:embed/>
                  <p:pic>
                    <p:nvPicPr>
                      <p:cNvPr id="161" name="Google Shape;161;p10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/>
                      <a:stretch/>
                    </p:blipFill>
                    <p:spPr>
                      <a:xfrm>
                        <a:off x="252412" y="28575"/>
                        <a:ext cx="4154487" cy="651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" name="Google Shape;162;p10"/>
          <p:cNvSpPr txBox="1"/>
          <p:nvPr/>
        </p:nvSpPr>
        <p:spPr>
          <a:xfrm>
            <a:off x="5082650" y="584537"/>
            <a:ext cx="268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300"/>
              <a:buFont typeface="Arial"/>
              <a:buNone/>
            </a:pPr>
            <a:r>
              <a:rPr lang="es-ES" sz="1300" b="1" i="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Mayor uso de </a:t>
            </a:r>
            <a:r>
              <a:rPr lang="es-ES" sz="13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buses</a:t>
            </a:r>
            <a:r>
              <a:rPr lang="es-ES" sz="1300" b="1" i="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al aumentar la distancia.</a:t>
            </a:r>
            <a:endParaRPr/>
          </a:p>
        </p:txBody>
      </p:sp>
      <p:sp>
        <p:nvSpPr>
          <p:cNvPr id="163" name="Google Shape;163;p10"/>
          <p:cNvSpPr txBox="1"/>
          <p:nvPr/>
        </p:nvSpPr>
        <p:spPr>
          <a:xfrm>
            <a:off x="8900587" y="584537"/>
            <a:ext cx="268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300"/>
              <a:buFont typeface="Arial"/>
              <a:buNone/>
            </a:pPr>
            <a:r>
              <a:rPr lang="es-ES" sz="1300" b="1" i="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Mayor uso de </a:t>
            </a:r>
            <a:r>
              <a:rPr lang="es-ES" sz="13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biotren </a:t>
            </a:r>
            <a:r>
              <a:rPr lang="es-ES" sz="1300" b="1" i="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al aumentar la distancia.</a:t>
            </a:r>
            <a:endParaRPr/>
          </a:p>
        </p:txBody>
      </p:sp>
      <p:sp>
        <p:nvSpPr>
          <p:cNvPr id="165" name="Google Shape;165;p10"/>
          <p:cNvSpPr txBox="1"/>
          <p:nvPr/>
        </p:nvSpPr>
        <p:spPr>
          <a:xfrm>
            <a:off x="9293050" y="6465875"/>
            <a:ext cx="2558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s-ES" sz="11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Fuente CChC Concepción / N= 327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2F8EFC-A5E5-F9E2-27FB-2F3A5AC30B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2534" y="5820650"/>
            <a:ext cx="1879731" cy="645225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72;p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191275"/>
              </p:ext>
            </p:extLst>
          </p:nvPr>
        </p:nvGraphicFramePr>
        <p:xfrm>
          <a:off x="308956" y="-315298"/>
          <a:ext cx="5630862" cy="679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3" name="Google Shape;173;p11"/>
          <p:cNvGraphicFramePr/>
          <p:nvPr/>
        </p:nvGraphicFramePr>
        <p:xfrm>
          <a:off x="6643687" y="9525"/>
          <a:ext cx="5492750" cy="347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492750" imgH="3470275" progId="Excel.Chart.8">
                  <p:embed/>
                </p:oleObj>
              </mc:Choice>
              <mc:Fallback>
                <p:oleObj r:id="rId4" imgW="5492750" imgH="3470275" progId="Excel.Chart.8">
                  <p:embed/>
                  <p:pic>
                    <p:nvPicPr>
                      <p:cNvPr id="173" name="Google Shape;173;p1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6643687" y="9525"/>
                        <a:ext cx="5492750" cy="347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" name="Google Shape;17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94487" y="3481387"/>
            <a:ext cx="5391150" cy="335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 txBox="1"/>
          <p:nvPr/>
        </p:nvSpPr>
        <p:spPr>
          <a:xfrm>
            <a:off x="7980533" y="4270714"/>
            <a:ext cx="17489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highlight>
                  <a:srgbClr val="800080"/>
                </a:highlight>
                <a:latin typeface="Arial"/>
                <a:ea typeface="Arial"/>
                <a:cs typeface="Arial"/>
                <a:sym typeface="Arial"/>
              </a:rPr>
              <a:t>11.000 ESTUDIANTES</a:t>
            </a:r>
            <a:endParaRPr sz="1400" b="1" i="0" u="none" strike="noStrike" cap="none">
              <a:solidFill>
                <a:schemeClr val="lt1"/>
              </a:solidFill>
              <a:highlight>
                <a:srgbClr val="80008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1"/>
          <p:cNvSpPr txBox="1"/>
          <p:nvPr/>
        </p:nvSpPr>
        <p:spPr>
          <a:xfrm>
            <a:off x="7106082" y="4898092"/>
            <a:ext cx="17489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highlight>
                  <a:srgbClr val="800080"/>
                </a:highlight>
                <a:latin typeface="Arial"/>
                <a:ea typeface="Arial"/>
                <a:cs typeface="Arial"/>
                <a:sym typeface="Arial"/>
              </a:rPr>
              <a:t>4.000 ESTUDIANTES</a:t>
            </a:r>
            <a:endParaRPr sz="1400" b="1" i="0" u="none" strike="noStrike" cap="none">
              <a:solidFill>
                <a:schemeClr val="lt1"/>
              </a:solidFill>
              <a:highlight>
                <a:srgbClr val="80008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1"/>
          <p:cNvSpPr/>
          <p:nvPr/>
        </p:nvSpPr>
        <p:spPr>
          <a:xfrm rot="-9720000">
            <a:off x="8020050" y="5380037"/>
            <a:ext cx="1176337" cy="641350"/>
          </a:xfrm>
          <a:prstGeom prst="curvedDownArrow">
            <a:avLst>
              <a:gd name="adj1" fmla="val 15712"/>
              <a:gd name="adj2" fmla="val 20128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172C5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1"/>
          <p:cNvSpPr/>
          <p:nvPr/>
        </p:nvSpPr>
        <p:spPr>
          <a:xfrm rot="3840000" flipH="1">
            <a:off x="8882856" y="4498181"/>
            <a:ext cx="1857375" cy="938212"/>
          </a:xfrm>
          <a:prstGeom prst="curvedDownArrow">
            <a:avLst>
              <a:gd name="adj1" fmla="val 16145"/>
              <a:gd name="adj2" fmla="val 20236"/>
              <a:gd name="adj3" fmla="val 16200"/>
            </a:avLst>
          </a:prstGeom>
          <a:solidFill>
            <a:schemeClr val="accent1"/>
          </a:solidFill>
          <a:ln w="25400" cap="flat" cmpd="sng">
            <a:solidFill>
              <a:srgbClr val="172C5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1"/>
          <p:cNvSpPr txBox="1"/>
          <p:nvPr/>
        </p:nvSpPr>
        <p:spPr>
          <a:xfrm>
            <a:off x="9267302" y="5321650"/>
            <a:ext cx="17489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highlight>
                  <a:srgbClr val="800080"/>
                </a:highlight>
                <a:latin typeface="Arial"/>
                <a:ea typeface="Arial"/>
                <a:cs typeface="Arial"/>
                <a:sym typeface="Arial"/>
              </a:rPr>
              <a:t>1.000 ESTUDIANTES</a:t>
            </a:r>
            <a:endParaRPr sz="1400" b="1" i="0" u="none" strike="noStrike" cap="none">
              <a:solidFill>
                <a:schemeClr val="lt1"/>
              </a:solidFill>
              <a:highlight>
                <a:srgbClr val="80008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8978900" y="6537325"/>
            <a:ext cx="2903537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s-ES" sz="11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Fuente CChC Concepción / N= 327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1DB13D-9F9F-0040-890F-6335F36457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563" y="6022275"/>
            <a:ext cx="1879731" cy="645225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/>
        </p:nvSpPr>
        <p:spPr>
          <a:xfrm>
            <a:off x="0" y="2270125"/>
            <a:ext cx="12192000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es-ES" sz="4000" b="1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3.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es-ES" sz="4000" b="1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Congestión e Impacto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es-ES" sz="4000" b="1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Calidad de Vida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oogle Shape;192;p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144394"/>
              </p:ext>
            </p:extLst>
          </p:nvPr>
        </p:nvGraphicFramePr>
        <p:xfrm>
          <a:off x="106362" y="346075"/>
          <a:ext cx="12085637" cy="528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" name="Google Shape;194;p13"/>
          <p:cNvSpPr txBox="1"/>
          <p:nvPr/>
        </p:nvSpPr>
        <p:spPr>
          <a:xfrm>
            <a:off x="9293050" y="6465875"/>
            <a:ext cx="2558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s-ES" sz="11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Fuente CChC Concepción / N= 327</a:t>
            </a: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53FF134-ADEA-23BE-3504-E7AFE81DB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534" y="5820650"/>
            <a:ext cx="1879731" cy="645225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262" y="127000"/>
            <a:ext cx="4857750" cy="6600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Google Shape;201;p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066499"/>
              </p:ext>
            </p:extLst>
          </p:nvPr>
        </p:nvGraphicFramePr>
        <p:xfrm>
          <a:off x="5672137" y="-288937"/>
          <a:ext cx="5527675" cy="670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3" name="Google Shape;203;p14"/>
          <p:cNvSpPr txBox="1"/>
          <p:nvPr/>
        </p:nvSpPr>
        <p:spPr>
          <a:xfrm>
            <a:off x="9293050" y="6465875"/>
            <a:ext cx="2558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s-ES" sz="11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Fuente CChC Concepción / N= 327</a:t>
            </a: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8C28AD0-FE72-4054-6F94-1F491C23A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2534" y="5820650"/>
            <a:ext cx="1879731" cy="645225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/>
          <p:nvPr/>
        </p:nvSpPr>
        <p:spPr>
          <a:xfrm>
            <a:off x="407988" y="415925"/>
            <a:ext cx="1158557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E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¿Qué acción administrativa implementaría en su sector para disminuir la congestión? (máximo 3)</a:t>
            </a: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0" name="Google Shape;210;p15"/>
          <p:cNvGraphicFramePr/>
          <p:nvPr/>
        </p:nvGraphicFramePr>
        <p:xfrm>
          <a:off x="427400" y="1670401"/>
          <a:ext cx="11337199" cy="40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337199" imgH="4098575" progId="Excel.Chart.8">
                  <p:embed/>
                </p:oleObj>
              </mc:Choice>
              <mc:Fallback>
                <p:oleObj r:id="rId3" imgW="11337199" imgH="4098575" progId="Excel.Chart.8">
                  <p:embed/>
                  <p:pic>
                    <p:nvPicPr>
                      <p:cNvPr id="210" name="Google Shape;210;p15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427400" y="1670401"/>
                        <a:ext cx="11337199" cy="40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" name="Google Shape;212;p15"/>
          <p:cNvSpPr txBox="1"/>
          <p:nvPr/>
        </p:nvSpPr>
        <p:spPr>
          <a:xfrm>
            <a:off x="9293050" y="6465875"/>
            <a:ext cx="2558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s-ES" sz="11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Fuente CChC Concepción / N= 327</a:t>
            </a: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19D944-D2EF-B441-8FB1-6D9C857B5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2534" y="5820650"/>
            <a:ext cx="1879731" cy="645225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6" descr="Vecinos de San Pedro de la Paz proponen ideas para mejorar problemas de  vialidad y transporte público | sabes.c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0638" y="1484325"/>
            <a:ext cx="5151474" cy="372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6" descr="Las limitaciones que impiden al Biotrén transportar más pasajeros en la zo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462" y="1495826"/>
            <a:ext cx="4653499" cy="37267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0" name="Google Shape;220;p16"/>
          <p:cNvGraphicFramePr/>
          <p:nvPr/>
        </p:nvGraphicFramePr>
        <p:xfrm>
          <a:off x="740188" y="1789242"/>
          <a:ext cx="10921151" cy="392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0921151" imgH="3927967" progId="Excel.Chart.8">
                  <p:embed/>
                </p:oleObj>
              </mc:Choice>
              <mc:Fallback>
                <p:oleObj r:id="rId5" imgW="10921151" imgH="3927967" progId="Excel.Chart.8">
                  <p:embed/>
                  <p:pic>
                    <p:nvPicPr>
                      <p:cNvPr id="220" name="Google Shape;220;p16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740188" y="1789242"/>
                        <a:ext cx="10921151" cy="3927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" name="Google Shape;221;p16"/>
          <p:cNvSpPr txBox="1"/>
          <p:nvPr/>
        </p:nvSpPr>
        <p:spPr>
          <a:xfrm>
            <a:off x="407987" y="415925"/>
            <a:ext cx="1158557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E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escala de 1 a 7 como en el colegio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E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¿evalué la gestión o calidad de servicio de?</a:t>
            </a:r>
            <a:endParaRPr/>
          </a:p>
        </p:txBody>
      </p:sp>
      <p:sp>
        <p:nvSpPr>
          <p:cNvPr id="223" name="Google Shape;223;p16"/>
          <p:cNvSpPr txBox="1"/>
          <p:nvPr/>
        </p:nvSpPr>
        <p:spPr>
          <a:xfrm>
            <a:off x="9293050" y="6465875"/>
            <a:ext cx="2558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s-ES" sz="11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Fuente CChC Concepción / N= 327</a:t>
            </a: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86011C-A4DA-5035-F8BB-CA33692143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2534" y="5820650"/>
            <a:ext cx="1879731" cy="645225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/>
          <p:nvPr/>
        </p:nvSpPr>
        <p:spPr>
          <a:xfrm>
            <a:off x="407988" y="415925"/>
            <a:ext cx="1158557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E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Cuál de los siguientes proyectos considera deben ser priorizados para lograr una disminución relevante de la congestión en la ruta 160 (Elije sólo 3)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Google Shape;230;p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608404"/>
              </p:ext>
            </p:extLst>
          </p:nvPr>
        </p:nvGraphicFramePr>
        <p:xfrm>
          <a:off x="480299" y="1764571"/>
          <a:ext cx="11371451" cy="418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2" name="Google Shape;232;p17"/>
          <p:cNvSpPr txBox="1"/>
          <p:nvPr/>
        </p:nvSpPr>
        <p:spPr>
          <a:xfrm>
            <a:off x="9293050" y="6465875"/>
            <a:ext cx="2558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s-ES" sz="11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Fuente CChC Concepción / N= 327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8" descr="Inician llamado a licitación para la nueva ruta Pie de Monte: se busca  ofrecer una conexión más directa entre San Pedro de La Paz y Coron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87" y="87312"/>
            <a:ext cx="12036425" cy="6753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9" name="Google Shape;239;p18"/>
          <p:cNvGraphicFramePr/>
          <p:nvPr/>
        </p:nvGraphicFramePr>
        <p:xfrm>
          <a:off x="-23825" y="590362"/>
          <a:ext cx="12138023" cy="526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138023" imgH="5265737" progId="Excel.Chart.8">
                  <p:embed/>
                </p:oleObj>
              </mc:Choice>
              <mc:Fallback>
                <p:oleObj r:id="rId4" imgW="12138023" imgH="5265737" progId="Excel.Chart.8">
                  <p:embed/>
                  <p:pic>
                    <p:nvPicPr>
                      <p:cNvPr id="239" name="Google Shape;239;p18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-23825" y="590362"/>
                        <a:ext cx="12138023" cy="526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" name="Google Shape;240;p18"/>
          <p:cNvSpPr txBox="1"/>
          <p:nvPr/>
        </p:nvSpPr>
        <p:spPr>
          <a:xfrm>
            <a:off x="303225" y="882102"/>
            <a:ext cx="115857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s-E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RUTA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s-E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PIE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s-E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MONTE:</a:t>
            </a:r>
            <a:endParaRPr sz="3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8"/>
          <p:cNvSpPr txBox="1"/>
          <p:nvPr/>
        </p:nvSpPr>
        <p:spPr>
          <a:xfrm>
            <a:off x="9293050" y="6465875"/>
            <a:ext cx="2558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s-ES" sz="11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Fuente CChC Concepción / N= 327</a:t>
            </a: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C500A6F-CF9B-6EEF-7CEC-A9DC92EBDF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2534" y="5820650"/>
            <a:ext cx="1879731" cy="645225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"/>
          <p:cNvSpPr txBox="1"/>
          <p:nvPr/>
        </p:nvSpPr>
        <p:spPr>
          <a:xfrm>
            <a:off x="407988" y="415925"/>
            <a:ext cx="1158557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E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Ponderando tanto los atributos de su vivienda como de las condiciones de conectividad del sector dónde vive; </a:t>
            </a:r>
            <a:endParaRPr sz="1800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E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¿su nivel de calidad de vida merece es?:</a:t>
            </a: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9" name="Google Shape;249;p19"/>
          <p:cNvGraphicFramePr/>
          <p:nvPr/>
        </p:nvGraphicFramePr>
        <p:xfrm>
          <a:off x="657975" y="2051050"/>
          <a:ext cx="10995578" cy="371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995578" imgH="3717925" progId="Excel.Chart.8">
                  <p:embed/>
                </p:oleObj>
              </mc:Choice>
              <mc:Fallback>
                <p:oleObj r:id="rId3" imgW="10995578" imgH="3717925" progId="Excel.Chart.8">
                  <p:embed/>
                  <p:pic>
                    <p:nvPicPr>
                      <p:cNvPr id="249" name="Google Shape;249;p19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657975" y="2051050"/>
                        <a:ext cx="10995578" cy="371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" name="Google Shape;250;p19"/>
          <p:cNvSpPr txBox="1"/>
          <p:nvPr/>
        </p:nvSpPr>
        <p:spPr>
          <a:xfrm>
            <a:off x="6831789" y="2653856"/>
            <a:ext cx="3349329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500"/>
              <a:buFont typeface="Arial"/>
              <a:buNone/>
            </a:pPr>
            <a:r>
              <a:rPr lang="es-ES" sz="2500" b="1" i="1" u="none" dirty="0">
                <a:solidFill>
                  <a:schemeClr val="bg1"/>
                </a:solidFill>
                <a:sym typeface="Arial"/>
              </a:rPr>
              <a:t>65% la considera regular, mala o muy mala.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51" name="Google Shape;251;p19"/>
          <p:cNvSpPr/>
          <p:nvPr/>
        </p:nvSpPr>
        <p:spPr>
          <a:xfrm>
            <a:off x="4801194" y="2601802"/>
            <a:ext cx="6447900" cy="28596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9"/>
          <p:cNvSpPr txBox="1"/>
          <p:nvPr/>
        </p:nvSpPr>
        <p:spPr>
          <a:xfrm>
            <a:off x="9293050" y="6465875"/>
            <a:ext cx="2558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s-ES" sz="11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Fuente CChC Concepción / N= 327</a:t>
            </a: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35A162F-5216-3275-CA75-AE3B83578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2534" y="5820650"/>
            <a:ext cx="1879731" cy="645225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/>
          <p:nvPr/>
        </p:nvSpPr>
        <p:spPr>
          <a:xfrm>
            <a:off x="898901" y="566678"/>
            <a:ext cx="10740325" cy="557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es-ES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Principales Alcances Metodológicos</a:t>
            </a:r>
            <a:endParaRPr sz="16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es-ES" sz="18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Zona de Estudio</a:t>
            </a:r>
            <a:r>
              <a:rPr lang="es-ES" sz="1600" b="1" i="1" dirty="0">
                <a:sym typeface="Calibri"/>
              </a:rPr>
              <a:t>: </a:t>
            </a:r>
            <a:r>
              <a:rPr lang="es-ES" sz="18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Desde los Batros y hasta límite con Coronel</a:t>
            </a:r>
            <a:r>
              <a:rPr lang="es-E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donde se estima una población de 78.619 personas (PLADECO 2022 San Pedro de la Paz).  </a:t>
            </a:r>
            <a:endParaRPr sz="1600" dirty="0"/>
          </a:p>
          <a:p>
            <a:pPr marL="285750" marR="0" lvl="0" indent="-184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es-ES" sz="18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 minutos por entrevista</a:t>
            </a:r>
            <a:r>
              <a:rPr lang="es-E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anónimas, presenciales y con cuestionario de preguntas cerradas, efectuadas entre 20 de marzo y 1 de abril de 2024. </a:t>
            </a:r>
            <a:endParaRPr sz="16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es-ES" sz="18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Diseño Muestral: </a:t>
            </a:r>
            <a:r>
              <a:rPr lang="es-E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Probabilístico en base a participación de habitantes por cada zona estudiada con 327 personas entrevistadas presencialmente durante fines de semana, en cercanías a negocios de barrio y supermercados del sector.</a:t>
            </a: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s-ES" sz="18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Muestra estadísticamente representativa del comportamiento poblacional de toda la zona estudiada. Para más detalles metodológicos escribir a: </a:t>
            </a:r>
            <a:r>
              <a:rPr lang="es-ES" sz="1800" b="1" i="1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estudios.concepcion@cchc.cl</a:t>
            </a:r>
            <a:r>
              <a:rPr lang="es-ES" sz="1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/>
          </a:p>
          <a:p>
            <a:pPr marL="285750" marR="0" lvl="0" indent="-184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035E3D-DFA7-8B13-6AAF-1F8AF20BD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94" y="5968709"/>
            <a:ext cx="1879731" cy="645225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" name="Google Shape;259;p20"/>
          <p:cNvGraphicFramePr/>
          <p:nvPr/>
        </p:nvGraphicFramePr>
        <p:xfrm>
          <a:off x="392250" y="518551"/>
          <a:ext cx="11268323" cy="5162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268323" imgH="5162726" progId="Excel.Chart.8">
                  <p:embed/>
                </p:oleObj>
              </mc:Choice>
              <mc:Fallback>
                <p:oleObj r:id="rId3" imgW="11268323" imgH="5162726" progId="Excel.Chart.8">
                  <p:embed/>
                  <p:pic>
                    <p:nvPicPr>
                      <p:cNvPr id="259" name="Google Shape;259;p20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392250" y="518551"/>
                        <a:ext cx="11268323" cy="5162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" name="Google Shape;261;p20"/>
          <p:cNvSpPr txBox="1"/>
          <p:nvPr/>
        </p:nvSpPr>
        <p:spPr>
          <a:xfrm>
            <a:off x="9293050" y="6465875"/>
            <a:ext cx="2558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s-ES" sz="11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Fuente CChC Concepción / N= 327</a:t>
            </a: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6F1903-A722-40EF-AA26-2FC8A64E5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2534" y="5820650"/>
            <a:ext cx="1879731" cy="645225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 txBox="1"/>
          <p:nvPr/>
        </p:nvSpPr>
        <p:spPr>
          <a:xfrm>
            <a:off x="532109" y="1150050"/>
            <a:ext cx="11127782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  <a:buFont typeface="Arial" panose="020B0604020202020204" pitchFamily="34" charset="0"/>
              <a:buChar char="•"/>
            </a:pPr>
            <a:r>
              <a:rPr lang="es-ES" sz="2800" b="0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Familias adultas, pequeñas y con alta presencia de estudiantes de educación superior.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</a:pPr>
            <a:endParaRPr lang="es-ES" sz="2800" dirty="0">
              <a:solidFill>
                <a:schemeClr val="bg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  <a:buFont typeface="Arial" panose="020B0604020202020204" pitchFamily="34" charset="0"/>
              <a:buChar char="•"/>
            </a:pPr>
            <a:r>
              <a:rPr lang="es-ES" sz="2800" b="0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Familias con historia de barrio y expectativas de seguir en él.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</a:pPr>
            <a:endParaRPr lang="es-ES" sz="2800" dirty="0">
              <a:solidFill>
                <a:schemeClr val="bg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  <a:buFont typeface="Arial" panose="020B0604020202020204" pitchFamily="34" charset="0"/>
              <a:buChar char="•"/>
            </a:pPr>
            <a:r>
              <a:rPr lang="es-ES" sz="2800" b="0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Zona de reserva habitacional que ha permitido dar solución habitacional a personas de incluso otras regiones del país.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</a:pPr>
            <a:endParaRPr lang="es-ES" sz="2800" dirty="0">
              <a:solidFill>
                <a:schemeClr val="bg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  <a:buFont typeface="Arial" panose="020B0604020202020204" pitchFamily="34" charset="0"/>
              <a:buChar char="•"/>
            </a:pPr>
            <a:r>
              <a:rPr lang="es-ES" sz="2800" b="0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Alta propiedad de vehículos por vivienda.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</a:pPr>
            <a:endParaRPr lang="es-ES" sz="2800" dirty="0">
              <a:solidFill>
                <a:schemeClr val="bg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  <a:buFont typeface="Arial" panose="020B0604020202020204" pitchFamily="34" charset="0"/>
              <a:buChar char="•"/>
            </a:pPr>
            <a:r>
              <a:rPr lang="es-ES" sz="2800" b="0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Casi 40.000 trabajadores moviéndose a diario al resto del área metropolitana.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268" name="Google Shape;268;p21"/>
          <p:cNvSpPr txBox="1"/>
          <p:nvPr/>
        </p:nvSpPr>
        <p:spPr>
          <a:xfrm>
            <a:off x="-23812" y="161925"/>
            <a:ext cx="12192000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500"/>
              <a:buFont typeface="Arial"/>
              <a:buNone/>
            </a:pPr>
            <a:r>
              <a:rPr lang="es-ES" sz="3500" b="1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CONCLUSIONES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 txBox="1"/>
          <p:nvPr/>
        </p:nvSpPr>
        <p:spPr>
          <a:xfrm>
            <a:off x="532109" y="1072719"/>
            <a:ext cx="11127782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  <a:buFont typeface="Arial" panose="020B0604020202020204" pitchFamily="34" charset="0"/>
              <a:buChar char="•"/>
            </a:pPr>
            <a:r>
              <a:rPr lang="es-ES" sz="2800" b="0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Cerca de 15.000 estudiantes moviéndose a diario.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</a:pPr>
            <a:endParaRPr lang="es-ES" sz="2800" dirty="0">
              <a:solidFill>
                <a:schemeClr val="bg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  <a:buFont typeface="Arial" panose="020B0604020202020204" pitchFamily="34" charset="0"/>
              <a:buChar char="•"/>
            </a:pPr>
            <a:r>
              <a:rPr lang="es-ES" sz="2800" b="0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Congestión permanente que resta cerca 2 horas diarias.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</a:pPr>
            <a:endParaRPr lang="es-ES" sz="2800" dirty="0">
              <a:solidFill>
                <a:schemeClr val="bg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  <a:buFont typeface="Arial" panose="020B0604020202020204" pitchFamily="34" charset="0"/>
              <a:buChar char="•"/>
            </a:pPr>
            <a:r>
              <a:rPr lang="es-ES" sz="2800" b="0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Más y mejor trasporte público una solución de corto plazo y efectiva.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</a:pPr>
            <a:endParaRPr lang="es-ES" sz="2800" dirty="0">
              <a:solidFill>
                <a:schemeClr val="bg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  <a:buFont typeface="Arial" panose="020B0604020202020204" pitchFamily="34" charset="0"/>
              <a:buChar char="•"/>
            </a:pPr>
            <a:r>
              <a:rPr lang="es-ES" sz="2800" b="0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Nueva infraestructura clave en la solución con apoyo ciudadano del 80% en el caso de la ruta Pie de Monte.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</a:pPr>
            <a:r>
              <a:rPr lang="es-ES" sz="2800" b="0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s-ES" sz="2800" dirty="0">
              <a:solidFill>
                <a:schemeClr val="bg1"/>
              </a:solidFill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  <a:buFont typeface="Arial" panose="020B0604020202020204" pitchFamily="34" charset="0"/>
              <a:buChar char="•"/>
            </a:pPr>
            <a:r>
              <a:rPr lang="es-ES" sz="2800" b="0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La ausencia de infraestructura, así como de gestión de movilidad impacta considerablemente  la calidad de vida de los habitantes del sector.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268" name="Google Shape;268;p21"/>
          <p:cNvSpPr txBox="1"/>
          <p:nvPr/>
        </p:nvSpPr>
        <p:spPr>
          <a:xfrm>
            <a:off x="-23812" y="161925"/>
            <a:ext cx="12192000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500"/>
              <a:buFont typeface="Arial"/>
              <a:buNone/>
            </a:pPr>
            <a:r>
              <a:rPr lang="es-ES" sz="3500" b="1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CONCLUSIONES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9150"/>
      </p:ext>
    </p:extLst>
  </p:cSld>
  <p:clrMapOvr>
    <a:masterClrMapping/>
  </p:clrMapOvr>
  <p:transition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" descr="logo cchs fondo azul.ps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075" y="5906622"/>
            <a:ext cx="2295525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"/>
          <p:cNvSpPr txBox="1"/>
          <p:nvPr/>
        </p:nvSpPr>
        <p:spPr>
          <a:xfrm>
            <a:off x="873075" y="2735922"/>
            <a:ext cx="121920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s-ES" sz="4000" b="1" i="0" u="none" strike="noStrike" cap="none" dirty="0">
                <a:solidFill>
                  <a:schemeClr val="lt1"/>
                </a:solidFill>
              </a:rPr>
              <a:t>Conectividad Vial y su </a:t>
            </a:r>
            <a:endParaRPr sz="4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s-ES" sz="4000" b="1" i="0" u="none" strike="noStrike" cap="none" dirty="0">
                <a:solidFill>
                  <a:schemeClr val="lt1"/>
                </a:solidFill>
              </a:rPr>
              <a:t>Impacto en la Calidad de Vida</a:t>
            </a:r>
            <a:endParaRPr sz="4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s-E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“Caso Residentes  Sector Ruta 160 Comuna de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s-ES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San Pedro de la Paz”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7906663"/>
      </p:ext>
    </p:extLst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/>
        </p:nvSpPr>
        <p:spPr>
          <a:xfrm>
            <a:off x="0" y="2105025"/>
            <a:ext cx="121920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</a:pPr>
            <a:r>
              <a:rPr lang="es-ES"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</a:pPr>
            <a:r>
              <a:rPr lang="es-ES"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Perfil de </a:t>
            </a:r>
            <a:endParaRPr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</a:pPr>
            <a:r>
              <a:rPr lang="es-ES"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Entrevistados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95;p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433469"/>
              </p:ext>
            </p:extLst>
          </p:nvPr>
        </p:nvGraphicFramePr>
        <p:xfrm>
          <a:off x="392113" y="257175"/>
          <a:ext cx="3170237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6" name="Google Shape;96;p4"/>
          <p:cNvGraphicFramePr/>
          <p:nvPr/>
        </p:nvGraphicFramePr>
        <p:xfrm>
          <a:off x="3759200" y="206375"/>
          <a:ext cx="3729037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729037" imgH="2797175" progId="Excel.Chart.8">
                  <p:embed/>
                </p:oleObj>
              </mc:Choice>
              <mc:Fallback>
                <p:oleObj r:id="rId4" imgW="3729037" imgH="2797175" progId="Excel.Chart.8">
                  <p:embed/>
                  <p:pic>
                    <p:nvPicPr>
                      <p:cNvPr id="96" name="Google Shape;96;p4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3759200" y="206375"/>
                        <a:ext cx="3729037" cy="279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Google Shape;97;p4"/>
          <p:cNvGraphicFramePr/>
          <p:nvPr/>
        </p:nvGraphicFramePr>
        <p:xfrm>
          <a:off x="341312" y="3021012"/>
          <a:ext cx="3271837" cy="27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271837" imgH="2795587" progId="Excel.Chart.8">
                  <p:embed/>
                </p:oleObj>
              </mc:Choice>
              <mc:Fallback>
                <p:oleObj r:id="rId6" imgW="3271837" imgH="2795587" progId="Excel.Chart.8">
                  <p:embed/>
                  <p:pic>
                    <p:nvPicPr>
                      <p:cNvPr id="97" name="Google Shape;97;p4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341312" y="3021012"/>
                        <a:ext cx="3271837" cy="279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Google Shape;98;p4"/>
          <p:cNvGraphicFramePr/>
          <p:nvPr/>
        </p:nvGraphicFramePr>
        <p:xfrm>
          <a:off x="3759200" y="3021012"/>
          <a:ext cx="3729037" cy="27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729037" imgH="2795587" progId="Excel.Chart.8">
                  <p:embed/>
                </p:oleObj>
              </mc:Choice>
              <mc:Fallback>
                <p:oleObj r:id="rId8" imgW="3729037" imgH="2795587" progId="Excel.Chart.8">
                  <p:embed/>
                  <p:pic>
                    <p:nvPicPr>
                      <p:cNvPr id="98" name="Google Shape;98;p4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/>
                      <a:stretch/>
                    </p:blipFill>
                    <p:spPr>
                      <a:xfrm>
                        <a:off x="3759200" y="3021012"/>
                        <a:ext cx="3729037" cy="279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Google Shape;99;p4"/>
          <p:cNvSpPr txBox="1"/>
          <p:nvPr/>
        </p:nvSpPr>
        <p:spPr>
          <a:xfrm>
            <a:off x="2329024" y="5839954"/>
            <a:ext cx="63722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Arial"/>
              <a:buNone/>
            </a:pPr>
            <a:r>
              <a:rPr lang="es-ES" sz="8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1. Jóvenes y Adultos Solteros</a:t>
            </a:r>
            <a:r>
              <a:rPr lang="es-ES" sz="8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Personas hasta 35 años, profesionales solteros o separados que forman hogares unipersonales.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Arial"/>
              <a:buNone/>
            </a:pPr>
            <a:r>
              <a:rPr lang="es-ES" sz="800" b="0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2. Pareja Joven: </a:t>
            </a:r>
            <a:r>
              <a:rPr lang="es-ES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Parejas bajo los 35 años sin hijos, que forman hogar de dos personas.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Arial"/>
              <a:buNone/>
            </a:pPr>
            <a:r>
              <a:rPr lang="es-ES" sz="800" b="0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3. Nido Vacío</a:t>
            </a:r>
            <a:r>
              <a:rPr lang="es-ES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Pareja de adultos sobre 50 años  y cuyos hijos ya no viven en el hogar; forman hogar de dos personas.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Arial"/>
              <a:buNone/>
            </a:pPr>
            <a:r>
              <a:rPr lang="es-ES" sz="800" b="0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4. Familia Joven</a:t>
            </a:r>
            <a:r>
              <a:rPr lang="es-ES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Familia formado por 2 adultos y cuyos hijos tienen menos de 6 años.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800"/>
              <a:buFont typeface="Arial"/>
              <a:buNone/>
            </a:pPr>
            <a:r>
              <a:rPr lang="es-ES" sz="800" b="0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5. Familia Adulta: </a:t>
            </a:r>
            <a:r>
              <a:rPr lang="es-ES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Familia formada por 2 adultos por lo general sobre 35 años, con hijos por sobre los 6 años.</a:t>
            </a:r>
            <a:endParaRPr dirty="0"/>
          </a:p>
        </p:txBody>
      </p:sp>
      <p:graphicFrame>
        <p:nvGraphicFramePr>
          <p:cNvPr id="100" name="Google Shape;100;p4"/>
          <p:cNvGraphicFramePr/>
          <p:nvPr/>
        </p:nvGraphicFramePr>
        <p:xfrm>
          <a:off x="7634287" y="3021012"/>
          <a:ext cx="3971925" cy="27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971925" imgH="2795587" progId="Excel.Chart.8">
                  <p:embed/>
                </p:oleObj>
              </mc:Choice>
              <mc:Fallback>
                <p:oleObj r:id="rId10" imgW="3971925" imgH="2795587" progId="Excel.Chart.8">
                  <p:embed/>
                  <p:pic>
                    <p:nvPicPr>
                      <p:cNvPr id="100" name="Google Shape;100;p4"/>
                      <p:cNvPicPr preferRelativeResize="0"/>
                      <p:nvPr/>
                    </p:nvPicPr>
                    <p:blipFill rotWithShape="1">
                      <a:blip r:embed="rId11">
                        <a:alphaModFix/>
                      </a:blip>
                      <a:srcRect/>
                      <a:stretch/>
                    </p:blipFill>
                    <p:spPr>
                      <a:xfrm>
                        <a:off x="7634287" y="3021012"/>
                        <a:ext cx="3971925" cy="279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Google Shape;101;p4"/>
          <p:cNvGraphicFramePr/>
          <p:nvPr/>
        </p:nvGraphicFramePr>
        <p:xfrm>
          <a:off x="7634287" y="206375"/>
          <a:ext cx="3971925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3971925" imgH="2816225" progId="Excel.Chart.8">
                  <p:embed/>
                </p:oleObj>
              </mc:Choice>
              <mc:Fallback>
                <p:oleObj r:id="rId12" imgW="3971925" imgH="2816225" progId="Excel.Chart.8">
                  <p:embed/>
                  <p:pic>
                    <p:nvPicPr>
                      <p:cNvPr id="101" name="Google Shape;101;p4"/>
                      <p:cNvPicPr preferRelativeResize="0"/>
                      <p:nvPr/>
                    </p:nvPicPr>
                    <p:blipFill rotWithShape="1">
                      <a:blip r:embed="rId13">
                        <a:alphaModFix/>
                      </a:blip>
                      <a:srcRect/>
                      <a:stretch/>
                    </p:blipFill>
                    <p:spPr>
                      <a:xfrm>
                        <a:off x="7634287" y="206375"/>
                        <a:ext cx="3971925" cy="281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Google Shape;102;p4"/>
          <p:cNvSpPr txBox="1"/>
          <p:nvPr/>
        </p:nvSpPr>
        <p:spPr>
          <a:xfrm>
            <a:off x="9445625" y="860425"/>
            <a:ext cx="15811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s-ES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(6 de cada 10 son propietarios)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9293050" y="6465875"/>
            <a:ext cx="2558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s-ES" sz="11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Fuente CChC Concepción / N= 327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694DB0-B4CB-D08E-4571-892237A7B1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8894" y="5968709"/>
            <a:ext cx="1879731" cy="645225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Google Shape;110;p5"/>
          <p:cNvGraphicFramePr/>
          <p:nvPr/>
        </p:nvGraphicFramePr>
        <p:xfrm>
          <a:off x="785812" y="3417887"/>
          <a:ext cx="8636000" cy="299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636000" imgH="2992437" progId="Excel.Chart.8">
                  <p:embed/>
                </p:oleObj>
              </mc:Choice>
              <mc:Fallback>
                <p:oleObj r:id="rId3" imgW="8636000" imgH="2992437" progId="Excel.Chart.8">
                  <p:embed/>
                  <p:pic>
                    <p:nvPicPr>
                      <p:cNvPr id="110" name="Google Shape;110;p5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785812" y="3417887"/>
                        <a:ext cx="8636000" cy="299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Google Shape;111;p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600289"/>
              </p:ext>
            </p:extLst>
          </p:nvPr>
        </p:nvGraphicFramePr>
        <p:xfrm>
          <a:off x="887412" y="122237"/>
          <a:ext cx="8432800" cy="297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2" name="Google Shape;112;p5"/>
          <p:cNvSpPr txBox="1"/>
          <p:nvPr/>
        </p:nvSpPr>
        <p:spPr>
          <a:xfrm>
            <a:off x="9411763" y="38632"/>
            <a:ext cx="2439987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000"/>
              <a:buFont typeface="Arial"/>
              <a:buNone/>
            </a:pPr>
            <a:r>
              <a:rPr lang="es-ES" sz="30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Familias con historia en sus barrios</a:t>
            </a:r>
            <a:r>
              <a:rPr lang="es-ES" sz="20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s-E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 cerca de 10 años en su actual vivienda.</a:t>
            </a:r>
            <a:endParaRPr sz="1600" dirty="0"/>
          </a:p>
        </p:txBody>
      </p:sp>
      <p:sp>
        <p:nvSpPr>
          <p:cNvPr id="113" name="Google Shape;113;p5"/>
          <p:cNvSpPr txBox="1"/>
          <p:nvPr/>
        </p:nvSpPr>
        <p:spPr>
          <a:xfrm>
            <a:off x="9472612" y="3098799"/>
            <a:ext cx="2439987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000"/>
              <a:buFont typeface="Arial"/>
              <a:buNone/>
            </a:pPr>
            <a:r>
              <a:rPr lang="es-ES" sz="3000" b="1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Familias que se proyectan</a:t>
            </a:r>
            <a:r>
              <a:rPr lang="es-ES" sz="30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s-E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 otros 10 años en su actual vivienda.</a:t>
            </a:r>
            <a:endParaRPr sz="1600" dirty="0"/>
          </a:p>
        </p:txBody>
      </p:sp>
      <p:sp>
        <p:nvSpPr>
          <p:cNvPr id="115" name="Google Shape;115;p5"/>
          <p:cNvSpPr txBox="1"/>
          <p:nvPr/>
        </p:nvSpPr>
        <p:spPr>
          <a:xfrm>
            <a:off x="9293050" y="6465875"/>
            <a:ext cx="2558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s-ES" sz="11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Fuente CChC Concepción / N= 327</a:t>
            </a: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E30FF7-47E8-1CCE-B96E-5B77EC57A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2739" y="5793224"/>
            <a:ext cx="1879731" cy="645225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21;p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019015"/>
              </p:ext>
            </p:extLst>
          </p:nvPr>
        </p:nvGraphicFramePr>
        <p:xfrm>
          <a:off x="153987" y="187325"/>
          <a:ext cx="7177087" cy="648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" name="Google Shape;122;p6"/>
          <p:cNvSpPr txBox="1"/>
          <p:nvPr/>
        </p:nvSpPr>
        <p:spPr>
          <a:xfrm>
            <a:off x="5719762" y="1813302"/>
            <a:ext cx="51846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000"/>
              <a:buFont typeface="Arial"/>
              <a:buNone/>
            </a:pPr>
            <a:r>
              <a:rPr lang="es-ES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“En mi </a:t>
            </a:r>
            <a:endParaRPr b="1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000"/>
              <a:buFont typeface="Arial"/>
              <a:buNone/>
            </a:pPr>
            <a:r>
              <a:rPr lang="es-ES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comuna NO” </a:t>
            </a:r>
            <a:r>
              <a:rPr lang="es-E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Restricciones al uso de suelo y su consecuente encarecimiento, genera una alta migración incluso </a:t>
            </a:r>
            <a:r>
              <a:rPr lang="es-ES" sz="1800" b="1" dirty="0">
                <a:solidFill>
                  <a:schemeClr val="bg1"/>
                </a:solidFill>
              </a:rPr>
              <a:t>NACIONAL</a:t>
            </a:r>
            <a:r>
              <a:rPr lang="es-E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hasta la zona estudiada.</a:t>
            </a:r>
            <a:endParaRPr dirty="0"/>
          </a:p>
        </p:txBody>
      </p:sp>
      <p:sp>
        <p:nvSpPr>
          <p:cNvPr id="124" name="Google Shape;124;p6"/>
          <p:cNvSpPr txBox="1"/>
          <p:nvPr/>
        </p:nvSpPr>
        <p:spPr>
          <a:xfrm>
            <a:off x="9293050" y="6465875"/>
            <a:ext cx="2558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s-ES" sz="11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Fuente CChC Concepción / N= 327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9DC59F-726A-A1FB-47FC-2370ADD09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534" y="5820650"/>
            <a:ext cx="1879731" cy="645225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/>
        </p:nvSpPr>
        <p:spPr>
          <a:xfrm>
            <a:off x="0" y="2944812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es-ES"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2.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es-ES"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Movilidad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Google Shape;136;p8"/>
          <p:cNvGraphicFramePr/>
          <p:nvPr/>
        </p:nvGraphicFramePr>
        <p:xfrm>
          <a:off x="269875" y="984250"/>
          <a:ext cx="1167765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677650" imgH="4889500" progId="Excel.Chart.8">
                  <p:embed/>
                </p:oleObj>
              </mc:Choice>
              <mc:Fallback>
                <p:oleObj r:id="rId3" imgW="11677650" imgH="4889500" progId="Excel.Chart.8">
                  <p:embed/>
                  <p:pic>
                    <p:nvPicPr>
                      <p:cNvPr id="136" name="Google Shape;136;p8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269875" y="984250"/>
                        <a:ext cx="11677650" cy="488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Google Shape;138;p8"/>
          <p:cNvSpPr txBox="1"/>
          <p:nvPr/>
        </p:nvSpPr>
        <p:spPr>
          <a:xfrm>
            <a:off x="9293050" y="6465875"/>
            <a:ext cx="2558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s-ES" sz="11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Fuente CChC Concepción / N= 327</a:t>
            </a: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E748B7D-4676-3510-07B0-AB3A5D90A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2534" y="5820650"/>
            <a:ext cx="1879731" cy="645225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9" descr="logo cchs fondo azul.ps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7338" y="6297613"/>
            <a:ext cx="1343025" cy="430212"/>
          </a:xfrm>
          <a:prstGeom prst="rect">
            <a:avLst/>
          </a:prstGeom>
          <a:solidFill>
            <a:srgbClr val="3A3838"/>
          </a:solidFill>
          <a:ln>
            <a:noFill/>
          </a:ln>
        </p:spPr>
      </p:pic>
      <p:graphicFrame>
        <p:nvGraphicFramePr>
          <p:cNvPr id="145" name="Google Shape;145;p9"/>
          <p:cNvGraphicFramePr/>
          <p:nvPr/>
        </p:nvGraphicFramePr>
        <p:xfrm>
          <a:off x="127000" y="-231775"/>
          <a:ext cx="4619625" cy="6959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619625" imgH="6959601" progId="Excel.Chart.8">
                  <p:embed/>
                </p:oleObj>
              </mc:Choice>
              <mc:Fallback>
                <p:oleObj r:id="rId4" imgW="4619625" imgH="6959601" progId="Excel.Chart.8">
                  <p:embed/>
                  <p:pic>
                    <p:nvPicPr>
                      <p:cNvPr id="145" name="Google Shape;145;p9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27000" y="-231775"/>
                        <a:ext cx="4619625" cy="6959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6" name="Google Shape;146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60850" y="0"/>
            <a:ext cx="7931150" cy="681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9"/>
          <p:cNvSpPr/>
          <p:nvPr/>
        </p:nvSpPr>
        <p:spPr>
          <a:xfrm rot="-7740000">
            <a:off x="6958806" y="2166143"/>
            <a:ext cx="3544887" cy="1562100"/>
          </a:xfrm>
          <a:prstGeom prst="curvedUpArrow">
            <a:avLst>
              <a:gd name="adj1" fmla="val 16841"/>
              <a:gd name="adj2" fmla="val 20410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172C5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7010248" y="1469953"/>
            <a:ext cx="17489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highlight>
                  <a:srgbClr val="800080"/>
                </a:highlight>
                <a:latin typeface="Arial"/>
                <a:ea typeface="Arial"/>
                <a:cs typeface="Arial"/>
                <a:sym typeface="Arial"/>
              </a:rPr>
              <a:t>20.000 TRABAJADORES</a:t>
            </a:r>
            <a:endParaRPr sz="1400" b="1" i="0" u="none" strike="noStrike" cap="none">
              <a:solidFill>
                <a:schemeClr val="lt1"/>
              </a:solidFill>
              <a:highlight>
                <a:srgbClr val="80008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9"/>
          <p:cNvSpPr txBox="1"/>
          <p:nvPr/>
        </p:nvSpPr>
        <p:spPr>
          <a:xfrm>
            <a:off x="4598141" y="2885797"/>
            <a:ext cx="17489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highlight>
                  <a:srgbClr val="800080"/>
                </a:highlight>
                <a:latin typeface="Arial"/>
                <a:ea typeface="Arial"/>
                <a:cs typeface="Arial"/>
                <a:sym typeface="Arial"/>
              </a:rPr>
              <a:t>10.000 TRABAJADORES</a:t>
            </a:r>
            <a:endParaRPr sz="1400" b="1" i="0" u="none" strike="noStrike" cap="none">
              <a:solidFill>
                <a:schemeClr val="lt1"/>
              </a:solidFill>
              <a:highlight>
                <a:srgbClr val="80008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 rot="1200000" flipH="1">
            <a:off x="5365750" y="3886200"/>
            <a:ext cx="3525837" cy="1143000"/>
          </a:xfrm>
          <a:prstGeom prst="curvedUpArrow">
            <a:avLst>
              <a:gd name="adj1" fmla="val 18099"/>
              <a:gd name="adj2" fmla="val 20725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172C5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 rot="-8880000" flipH="1">
            <a:off x="8804275" y="4376737"/>
            <a:ext cx="2843212" cy="706437"/>
          </a:xfrm>
          <a:prstGeom prst="curvedUpArrow">
            <a:avLst>
              <a:gd name="adj1" fmla="val 18917"/>
              <a:gd name="adj2" fmla="val 20929"/>
              <a:gd name="adj3" fmla="val 5400"/>
            </a:avLst>
          </a:prstGeom>
          <a:solidFill>
            <a:schemeClr val="accent1"/>
          </a:solidFill>
          <a:ln w="25400" cap="flat" cmpd="sng">
            <a:solidFill>
              <a:srgbClr val="172C5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9"/>
          <p:cNvSpPr txBox="1"/>
          <p:nvPr/>
        </p:nvSpPr>
        <p:spPr>
          <a:xfrm>
            <a:off x="10447338" y="5733201"/>
            <a:ext cx="17489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 b="1" i="0" u="none" strike="noStrike" cap="none" dirty="0">
                <a:solidFill>
                  <a:schemeClr val="lt1"/>
                </a:solidFill>
                <a:highlight>
                  <a:srgbClr val="800080"/>
                </a:highlight>
                <a:latin typeface="Arial"/>
                <a:ea typeface="Arial"/>
                <a:cs typeface="Arial"/>
                <a:sym typeface="Arial"/>
              </a:rPr>
              <a:t>7.500 TRABAJADORES</a:t>
            </a:r>
            <a:endParaRPr sz="1400" b="1" i="0" u="none" strike="noStrike" cap="none" dirty="0">
              <a:solidFill>
                <a:schemeClr val="lt1"/>
              </a:solidFill>
              <a:highlight>
                <a:srgbClr val="80008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8759825" y="6343650"/>
            <a:ext cx="290195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s-ES" sz="11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Fuente CChC Concepción / N= 327</a:t>
            </a:r>
            <a:endParaRPr/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6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6484</Words>
  <Application>Microsoft Macintosh PowerPoint</Application>
  <PresentationFormat>Panorámica</PresentationFormat>
  <Paragraphs>344</Paragraphs>
  <Slides>23</Slides>
  <Notes>23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Calibri</vt:lpstr>
      <vt:lpstr>Arial Black</vt:lpstr>
      <vt:lpstr>Arial</vt:lpstr>
      <vt:lpstr>6_Tema de Office</vt:lpstr>
      <vt:lpstr>Tema de Office</vt:lpstr>
      <vt:lpstr>Excel.Chart.8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Escobar</dc:creator>
  <cp:lastModifiedBy>Valeska Muñoz Ramírez</cp:lastModifiedBy>
  <cp:revision>1</cp:revision>
  <dcterms:created xsi:type="dcterms:W3CDTF">2022-01-14T20:13:29Z</dcterms:created>
  <dcterms:modified xsi:type="dcterms:W3CDTF">2024-05-27T22:54:39Z</dcterms:modified>
</cp:coreProperties>
</file>